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92" r:id="rId3"/>
    <p:sldMasterId id="2147483804" r:id="rId4"/>
    <p:sldMasterId id="2147483817" r:id="rId5"/>
    <p:sldMasterId id="2147483829" r:id="rId6"/>
    <p:sldMasterId id="2147483831" r:id="rId7"/>
    <p:sldMasterId id="2147483887" r:id="rId8"/>
  </p:sldMasterIdLst>
  <p:notesMasterIdLst>
    <p:notesMasterId r:id="rId57"/>
  </p:notesMasterIdLst>
  <p:sldIdLst>
    <p:sldId id="401" r:id="rId9"/>
    <p:sldId id="513" r:id="rId10"/>
    <p:sldId id="494" r:id="rId11"/>
    <p:sldId id="495" r:id="rId12"/>
    <p:sldId id="563" r:id="rId13"/>
    <p:sldId id="522" r:id="rId14"/>
    <p:sldId id="528" r:id="rId15"/>
    <p:sldId id="534" r:id="rId16"/>
    <p:sldId id="535" r:id="rId17"/>
    <p:sldId id="536" r:id="rId18"/>
    <p:sldId id="537" r:id="rId19"/>
    <p:sldId id="538" r:id="rId20"/>
    <p:sldId id="529" r:id="rId21"/>
    <p:sldId id="531" r:id="rId22"/>
    <p:sldId id="530" r:id="rId23"/>
    <p:sldId id="532" r:id="rId24"/>
    <p:sldId id="561" r:id="rId25"/>
    <p:sldId id="569" r:id="rId26"/>
    <p:sldId id="565" r:id="rId27"/>
    <p:sldId id="566" r:id="rId28"/>
    <p:sldId id="567" r:id="rId29"/>
    <p:sldId id="568" r:id="rId30"/>
    <p:sldId id="502" r:id="rId31"/>
    <p:sldId id="571" r:id="rId32"/>
    <p:sldId id="514" r:id="rId33"/>
    <p:sldId id="515" r:id="rId34"/>
    <p:sldId id="517" r:id="rId35"/>
    <p:sldId id="518" r:id="rId36"/>
    <p:sldId id="519" r:id="rId37"/>
    <p:sldId id="520" r:id="rId38"/>
    <p:sldId id="501" r:id="rId39"/>
    <p:sldId id="498" r:id="rId40"/>
    <p:sldId id="499" r:id="rId41"/>
    <p:sldId id="500" r:id="rId42"/>
    <p:sldId id="409" r:id="rId43"/>
    <p:sldId id="410" r:id="rId44"/>
    <p:sldId id="526" r:id="rId45"/>
    <p:sldId id="412" r:id="rId46"/>
    <p:sldId id="413" r:id="rId47"/>
    <p:sldId id="481" r:id="rId48"/>
    <p:sldId id="489" r:id="rId49"/>
    <p:sldId id="487" r:id="rId50"/>
    <p:sldId id="485" r:id="rId51"/>
    <p:sldId id="475" r:id="rId52"/>
    <p:sldId id="476" r:id="rId53"/>
    <p:sldId id="477" r:id="rId54"/>
    <p:sldId id="478" r:id="rId55"/>
    <p:sldId id="570" r:id="rId56"/>
  </p:sldIdLst>
  <p:sldSz cx="9144000" cy="6858000" type="screen4x3"/>
  <p:notesSz cx="6954838" cy="9240838"/>
  <p:defaultTextStyle>
    <a:defPPr>
      <a:defRPr lang="en-US"/>
    </a:defPPr>
    <a:lvl1pPr algn="l" rtl="0" fontAlgn="base">
      <a:spcBef>
        <a:spcPct val="0"/>
      </a:spcBef>
      <a:spcAft>
        <a:spcPct val="0"/>
      </a:spcAft>
      <a:defRPr sz="2400" i="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i="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i="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i="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i="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i="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i="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i="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i="1"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BCB800"/>
    <a:srgbClr val="C97D82"/>
    <a:srgbClr val="008000"/>
    <a:srgbClr val="09FF05"/>
    <a:srgbClr val="CC3300"/>
    <a:srgbClr val="CC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39" autoAdjust="0"/>
  </p:normalViewPr>
  <p:slideViewPr>
    <p:cSldViewPr>
      <p:cViewPr>
        <p:scale>
          <a:sx n="60" d="100"/>
          <a:sy n="60" d="100"/>
        </p:scale>
        <p:origin x="-80" y="-560"/>
      </p:cViewPr>
      <p:guideLst>
        <p:guide orient="horz" pos="2160"/>
        <p:guide pos="2880"/>
      </p:guideLst>
    </p:cSldViewPr>
  </p:slideViewPr>
  <p:outlineViewPr>
    <p:cViewPr>
      <p:scale>
        <a:sx n="33" d="100"/>
        <a:sy n="33" d="100"/>
      </p:scale>
      <p:origin x="0" y="4926"/>
    </p:cViewPr>
  </p:outlineViewPr>
  <p:notesTextViewPr>
    <p:cViewPr>
      <p:scale>
        <a:sx n="100" d="100"/>
        <a:sy n="100" d="100"/>
      </p:scale>
      <p:origin x="0" y="0"/>
    </p:cViewPr>
  </p:notesTextViewPr>
  <p:sorterViewPr>
    <p:cViewPr>
      <p:scale>
        <a:sx n="100" d="100"/>
        <a:sy n="100" d="100"/>
      </p:scale>
      <p:origin x="0" y="6080"/>
    </p:cViewPr>
  </p:sorterViewPr>
  <p:notesViewPr>
    <p:cSldViewPr>
      <p:cViewPr varScale="1">
        <p:scale>
          <a:sx n="55" d="100"/>
          <a:sy n="55" d="100"/>
        </p:scale>
        <p:origin x="-1110" y="-96"/>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a:defRPr sz="1200" i="0"/>
            </a:lvl1pPr>
          </a:lstStyle>
          <a:p>
            <a:pPr>
              <a:defRPr/>
            </a:pPr>
            <a:endParaRPr lang="en-US"/>
          </a:p>
        </p:txBody>
      </p:sp>
      <p:sp>
        <p:nvSpPr>
          <p:cNvPr id="12291" name="Rectangle 3"/>
          <p:cNvSpPr>
            <a:spLocks noGrp="1" noChangeArrowheads="1"/>
          </p:cNvSpPr>
          <p:nvPr>
            <p:ph type="dt"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i="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95325" y="4389438"/>
            <a:ext cx="5564188" cy="4157662"/>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a:defRPr sz="1200" i="0"/>
            </a:lvl1pPr>
          </a:lstStyle>
          <a:p>
            <a:pPr>
              <a:defRPr/>
            </a:pPr>
            <a:endParaRPr lang="en-US"/>
          </a:p>
        </p:txBody>
      </p:sp>
      <p:sp>
        <p:nvSpPr>
          <p:cNvPr id="12295" name="Rectangle 7"/>
          <p:cNvSpPr>
            <a:spLocks noGrp="1" noChangeArrowheads="1"/>
          </p:cNvSpPr>
          <p:nvPr>
            <p:ph type="sldNum" sz="quarter" idx="5"/>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i="0"/>
            </a:lvl1pPr>
          </a:lstStyle>
          <a:p>
            <a:pPr>
              <a:defRPr/>
            </a:pPr>
            <a:fld id="{CB03EC5F-4A23-42C3-A0E2-FD9A7D2E7455}" type="slidenum">
              <a:rPr lang="en-US"/>
              <a:pPr>
                <a:defRPr/>
              </a:pPr>
              <a:t>‹#›</a:t>
            </a:fld>
            <a:endParaRPr lang="en-US"/>
          </a:p>
        </p:txBody>
      </p:sp>
    </p:spTree>
    <p:extLst>
      <p:ext uri="{BB962C8B-B14F-4D97-AF65-F5344CB8AC3E}">
        <p14:creationId xmlns:p14="http://schemas.microsoft.com/office/powerpoint/2010/main" val="2918745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AECD2-C7F1-4F99-97AE-E44046F71B61}" type="slidenum">
              <a:rPr lang="en-US">
                <a:solidFill>
                  <a:prstClr val="black"/>
                </a:solidFill>
              </a:rPr>
              <a:pPr/>
              <a:t>7</a:t>
            </a:fld>
            <a:endParaRPr lang="en-US">
              <a:solidFill>
                <a:prstClr val="black"/>
              </a:solidFill>
            </a:endParaRPr>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306388"/>
            <a:ext cx="1462088" cy="1096962"/>
          </a:xfrm>
        </p:spPr>
      </p:sp>
      <p:sp>
        <p:nvSpPr>
          <p:cNvPr id="3" name="Notes Placeholder 2"/>
          <p:cNvSpPr>
            <a:spLocks noGrp="1"/>
          </p:cNvSpPr>
          <p:nvPr>
            <p:ph type="body" idx="1"/>
          </p:nvPr>
        </p:nvSpPr>
        <p:spPr>
          <a:xfrm>
            <a:off x="257586" y="1568575"/>
            <a:ext cx="6695642" cy="6979201"/>
          </a:xfrm>
        </p:spPr>
        <p:txBody>
          <a:bodyPr/>
          <a:lstStyle/>
          <a:p>
            <a:r>
              <a:rPr lang="en-US" sz="1400" dirty="0"/>
              <a:t>As a movement we have done a really great job identifying what it means to be “green”.</a:t>
            </a:r>
          </a:p>
          <a:p>
            <a:endParaRPr lang="en-US" sz="1400" dirty="0"/>
          </a:p>
          <a:p>
            <a:r>
              <a:rPr lang="en-US" sz="1400" dirty="0"/>
              <a:t>Americans are now quickly self-identifying  as “green” or not.</a:t>
            </a:r>
          </a:p>
          <a:p>
            <a:endParaRPr lang="en-US" sz="1400" dirty="0"/>
          </a:p>
          <a:p>
            <a:r>
              <a:rPr lang="en-US" sz="1400" dirty="0"/>
              <a:t>Those Americans who are </a:t>
            </a:r>
            <a:r>
              <a:rPr lang="en-US" sz="1400" b="1" dirty="0"/>
              <a:t>not</a:t>
            </a:r>
            <a:r>
              <a:rPr lang="en-US" sz="1400" dirty="0"/>
              <a:t> “green” think we have no common sense.  They see us advocating for wind power, but “not in our own backyard”.  They see us advocating for sacrifice while flying around in personal jets.  And, they see us advocating for $5 per gallon gas while they are struggling to keep their jobs, put food on the table, and save their houses from foreclosure.  </a:t>
            </a:r>
          </a:p>
          <a:p>
            <a:endParaRPr lang="en-US" sz="1400" dirty="0"/>
          </a:p>
          <a:p>
            <a:r>
              <a:rPr lang="en-US" sz="1400" dirty="0"/>
              <a:t>The powerful thing about us incorporating common sense into our movement is that common sense transcends tribal values.  When presented with common sense approaches and solutions, Americans will engage.  Why wouldn’t they?  If it makes common sense, then the answer is obvious. </a:t>
            </a:r>
          </a:p>
          <a:p>
            <a:endParaRPr lang="en-US" sz="1400" dirty="0"/>
          </a:p>
          <a:p>
            <a:r>
              <a:rPr lang="en-US" sz="1400" dirty="0"/>
              <a:t>We then need to make common sense a core component of our identity, our programs, our SOLUTIONS, and our message.  </a:t>
            </a:r>
          </a:p>
          <a:p>
            <a:endParaRPr lang="en-US" sz="1400" dirty="0"/>
          </a:p>
          <a:p>
            <a:r>
              <a:rPr lang="en-US" sz="1400" dirty="0"/>
              <a:t>This also means we need to refrain from uncompromising and argumentative positions on climate and the environment, from arguing in public and with each other, acting in an elitist manner, or just repeating the “science” or our traditional green arguments.  </a:t>
            </a:r>
          </a:p>
        </p:txBody>
      </p:sp>
      <p:sp>
        <p:nvSpPr>
          <p:cNvPr id="4" name="Slide Number Placeholder 3"/>
          <p:cNvSpPr>
            <a:spLocks noGrp="1"/>
          </p:cNvSpPr>
          <p:nvPr>
            <p:ph type="sldNum" sz="quarter" idx="10"/>
          </p:nvPr>
        </p:nvSpPr>
        <p:spPr/>
        <p:txBody>
          <a:bodyPr/>
          <a:lstStyle/>
          <a:p>
            <a:fld id="{30631E9D-65C5-3D47-BA74-7B89CDB456CE}"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43997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2BA7B-CFE0-4CCB-9FA9-E6AF937BE95B}" type="slidenum">
              <a:rPr lang="en-US">
                <a:solidFill>
                  <a:srgbClr val="000000"/>
                </a:solidFill>
              </a:rPr>
              <a:pPr/>
              <a:t>18</a:t>
            </a:fld>
            <a:endParaRPr lang="en-US">
              <a:solidFill>
                <a:srgbClr val="000000"/>
              </a:solidFill>
            </a:endParaRPr>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7CCC4AA-5D18-47FC-8F3B-A46805D3D67B}" type="slidenum">
              <a:rPr lang="de-DE" smtClean="0">
                <a:solidFill>
                  <a:prstClr val="black"/>
                </a:solidFill>
              </a:rPr>
              <a:pPr>
                <a:defRPr/>
              </a:pPr>
              <a:t>20</a:t>
            </a:fld>
            <a:endParaRPr lang="de-DE">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High priority areas would be given a greater weighting in the Index than the low priority areas. </a:t>
            </a:r>
          </a:p>
          <a:p>
            <a:r>
              <a:rPr lang="en-CA" dirty="0" smtClean="0"/>
              <a:t>The Longwood Gardens</a:t>
            </a:r>
            <a:r>
              <a:rPr lang="en-CA" baseline="0" dirty="0" smtClean="0"/>
              <a:t> eco-footprint focused on Scope 1 (i.e. direct) and Scope 2 (i.e. impacts from energy sources). Impacts from raw materials (i.e. Scope 3) were not included in the analysis.</a:t>
            </a:r>
            <a:endParaRPr lang="en-CA" dirty="0"/>
          </a:p>
        </p:txBody>
      </p:sp>
      <p:sp>
        <p:nvSpPr>
          <p:cNvPr id="4" name="Slide Number Placeholder 3"/>
          <p:cNvSpPr>
            <a:spLocks noGrp="1"/>
          </p:cNvSpPr>
          <p:nvPr>
            <p:ph type="sldNum" sz="quarter" idx="10"/>
          </p:nvPr>
        </p:nvSpPr>
        <p:spPr/>
        <p:txBody>
          <a:bodyPr/>
          <a:lstStyle/>
          <a:p>
            <a:pPr>
              <a:defRPr/>
            </a:pPr>
            <a:fld id="{A7CCC4AA-5D18-47FC-8F3B-A46805D3D67B}" type="slidenum">
              <a:rPr lang="de-DE" smtClean="0">
                <a:solidFill>
                  <a:prstClr val="black"/>
                </a:solidFill>
              </a:rPr>
              <a:pPr>
                <a:defRPr/>
              </a:pPr>
              <a:t>21</a:t>
            </a:fld>
            <a:endParaRPr lang="de-D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57720">
              <a:defRPr/>
            </a:pPr>
            <a:r>
              <a:rPr lang="en-GB" sz="1100" dirty="0">
                <a:latin typeface="Times New Roman" pitchFamily="18" charset="0"/>
                <a:ea typeface="MS PGothic" pitchFamily="34" charset="-128"/>
                <a:cs typeface="MS PGothic" pitchFamily="34" charset="-128"/>
              </a:rPr>
              <a:t>An accepted definition of sustainable development is “</a:t>
            </a:r>
            <a:r>
              <a:rPr lang="en-CA" sz="1100" dirty="0">
                <a:latin typeface="Times New Roman" pitchFamily="18" charset="0"/>
                <a:ea typeface="MS PGothic" pitchFamily="34" charset="-128"/>
                <a:cs typeface="MS PGothic" pitchFamily="34" charset="-128"/>
              </a:rPr>
              <a:t>meeting the needs of today without compromising the needs of future generations.” Another common definition is  the notion of the 3-legged stool: </a:t>
            </a:r>
            <a:r>
              <a:rPr lang="en-GB" sz="1100" dirty="0">
                <a:latin typeface="Times New Roman" pitchFamily="18" charset="0"/>
                <a:ea typeface="MS PGothic" pitchFamily="34" charset="-128"/>
                <a:cs typeface="MS PGothic" pitchFamily="34" charset="-128"/>
              </a:rPr>
              <a:t>“achieving economic growth, environmental protection and social progress at the same time”.  </a:t>
            </a:r>
          </a:p>
          <a:p>
            <a:endParaRPr lang="en-CA" dirty="0"/>
          </a:p>
        </p:txBody>
      </p:sp>
      <p:sp>
        <p:nvSpPr>
          <p:cNvPr id="4" name="Slide Number Placeholder 3"/>
          <p:cNvSpPr>
            <a:spLocks noGrp="1"/>
          </p:cNvSpPr>
          <p:nvPr>
            <p:ph type="sldNum" sz="quarter" idx="10"/>
          </p:nvPr>
        </p:nvSpPr>
        <p:spPr/>
        <p:txBody>
          <a:bodyPr/>
          <a:lstStyle/>
          <a:p>
            <a:pPr>
              <a:defRPr/>
            </a:pPr>
            <a:fld id="{A7CCC4AA-5D18-47FC-8F3B-A46805D3D67B}" type="slidenum">
              <a:rPr lang="de-DE" smtClean="0">
                <a:solidFill>
                  <a:prstClr val="black"/>
                </a:solidFill>
              </a:rPr>
              <a:pPr>
                <a:defRPr/>
              </a:pPr>
              <a:t>22</a:t>
            </a:fld>
            <a:endParaRPr lang="de-D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ecoAmerica</a:t>
            </a:r>
            <a:r>
              <a:rPr lang="en-US" baseline="0" dirty="0" smtClean="0"/>
              <a:t>’s 2011 research builds upon the findings from 2008</a:t>
            </a:r>
          </a:p>
          <a:p>
            <a:endParaRPr lang="en-US" baseline="0" dirty="0" smtClean="0"/>
          </a:p>
          <a:p>
            <a:r>
              <a:rPr lang="en-US" baseline="0" dirty="0" smtClean="0"/>
              <a:t>VALS methodology used.  Learn more, take online test: http://</a:t>
            </a:r>
            <a:r>
              <a:rPr lang="en-US" baseline="0" dirty="0" err="1" smtClean="0"/>
              <a:t>strategicbusinessinsights.com/vals</a:t>
            </a:r>
            <a:r>
              <a:rPr lang="en-US" baseline="0" dirty="0" smtClean="0"/>
              <a:t>/</a:t>
            </a:r>
          </a:p>
        </p:txBody>
      </p:sp>
      <p:sp>
        <p:nvSpPr>
          <p:cNvPr id="4" name="Slide Number Placeholder 3"/>
          <p:cNvSpPr>
            <a:spLocks noGrp="1"/>
          </p:cNvSpPr>
          <p:nvPr>
            <p:ph type="sldNum" sz="quarter" idx="10"/>
          </p:nvPr>
        </p:nvSpPr>
        <p:spPr/>
        <p:txBody>
          <a:bodyPr/>
          <a:lstStyle/>
          <a:p>
            <a:fld id="{30631E9D-65C5-3D47-BA74-7B89CDB456CE}"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68999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93738"/>
            <a:ext cx="1958975" cy="1470025"/>
          </a:xfrm>
        </p:spPr>
      </p:sp>
      <p:sp>
        <p:nvSpPr>
          <p:cNvPr id="3" name="Notes Placeholder 2"/>
          <p:cNvSpPr>
            <a:spLocks noGrp="1"/>
          </p:cNvSpPr>
          <p:nvPr>
            <p:ph type="body" idx="1"/>
          </p:nvPr>
        </p:nvSpPr>
        <p:spPr>
          <a:xfrm>
            <a:off x="695484" y="2526017"/>
            <a:ext cx="5563870" cy="6021759"/>
          </a:xfrm>
        </p:spPr>
        <p:txBody>
          <a:bodyPr/>
          <a:lstStyle/>
          <a:p>
            <a:r>
              <a:rPr lang="en-US" sz="1400" dirty="0"/>
              <a:t>There are nine the top findings.  </a:t>
            </a:r>
          </a:p>
          <a:p>
            <a:r>
              <a:rPr lang="en-US" sz="1400" dirty="0"/>
              <a:t>Three are most relevant to gardens. </a:t>
            </a:r>
          </a:p>
          <a:p>
            <a:r>
              <a:rPr lang="en-US" sz="1400" dirty="0"/>
              <a:t>A summary of all 9 are in the report.</a:t>
            </a:r>
          </a:p>
        </p:txBody>
      </p:sp>
      <p:sp>
        <p:nvSpPr>
          <p:cNvPr id="4" name="Slide Number Placeholder 3"/>
          <p:cNvSpPr>
            <a:spLocks noGrp="1"/>
          </p:cNvSpPr>
          <p:nvPr>
            <p:ph type="sldNum" sz="quarter" idx="10"/>
          </p:nvPr>
        </p:nvSpPr>
        <p:spPr/>
        <p:txBody>
          <a:bodyPr/>
          <a:lstStyle/>
          <a:p>
            <a:fld id="{30631E9D-65C5-3D47-BA74-7B89CDB456CE}"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07089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325438"/>
            <a:ext cx="1614488" cy="1211262"/>
          </a:xfrm>
        </p:spPr>
      </p:sp>
      <p:sp>
        <p:nvSpPr>
          <p:cNvPr id="3" name="Notes Placeholder 2"/>
          <p:cNvSpPr>
            <a:spLocks noGrp="1"/>
          </p:cNvSpPr>
          <p:nvPr>
            <p:ph type="body" idx="1"/>
          </p:nvPr>
        </p:nvSpPr>
        <p:spPr>
          <a:xfrm>
            <a:off x="265725" y="1537715"/>
            <a:ext cx="6275196" cy="7384824"/>
          </a:xfrm>
        </p:spPr>
        <p:txBody>
          <a:bodyPr/>
          <a:lstStyle/>
          <a:p>
            <a:r>
              <a:rPr lang="en-US" sz="1400" dirty="0"/>
              <a:t>Two types of morality are emerging in 2011.  </a:t>
            </a:r>
          </a:p>
          <a:p>
            <a:endParaRPr lang="en-US" sz="1400" dirty="0"/>
          </a:p>
          <a:p>
            <a:r>
              <a:rPr lang="en-US" sz="1400" dirty="0"/>
              <a:t>The first is </a:t>
            </a:r>
            <a:r>
              <a:rPr lang="en-US" sz="1400" b="1" dirty="0"/>
              <a:t>Altruistic</a:t>
            </a:r>
            <a:r>
              <a:rPr lang="en-US" sz="1400" dirty="0"/>
              <a:t> morality, which appeals to, and drives the high resource Americans to support environmental and climate initiatives. </a:t>
            </a:r>
          </a:p>
          <a:p>
            <a:endParaRPr lang="en-US" sz="1400" dirty="0"/>
          </a:p>
          <a:p>
            <a:r>
              <a:rPr lang="en-US" sz="1400" dirty="0"/>
              <a:t>The second type is what we are calling “Mirror” morality.  This morality appeals to the Americans who live close to the land and work with their hands.  It  motivates action on eco-climate issues because it stems from these folks seeing changes and disasters close-by, and making the connection that they could be personally affected. </a:t>
            </a:r>
          </a:p>
          <a:p>
            <a:endParaRPr lang="en-US" sz="1400" dirty="0"/>
          </a:p>
          <a:p>
            <a:r>
              <a:rPr lang="en-US" sz="1400" b="1" dirty="0"/>
              <a:t>These two types of morality are very different from each other.  Altruistic morality is grounded in “the right thing to do”, mirror morality, in fear of harm or loss.</a:t>
            </a:r>
          </a:p>
          <a:p>
            <a:endParaRPr lang="en-US" sz="1400" dirty="0"/>
          </a:p>
          <a:p>
            <a:r>
              <a:rPr lang="en-US" sz="1400" dirty="0"/>
              <a:t>So what does this mean for us in our collective work?</a:t>
            </a:r>
          </a:p>
          <a:p>
            <a:endParaRPr lang="en-US" sz="1400" dirty="0"/>
          </a:p>
          <a:p>
            <a:r>
              <a:rPr lang="en-US" sz="1400" dirty="0"/>
              <a:t>For Altruistic morality, because these high resource Americans lump all our issues into an “idealized bubble”, we need to appeal to them to help us correct violations of nature because IT IS THE RIGHT THING TO DO.  They get the pragmatic concerns, like jobs and saving money, but they are more emotionally motivated by, and therefore more likely to engage with us, if we focus on the altruistic morality of their participating in our solutions.</a:t>
            </a:r>
          </a:p>
          <a:p>
            <a:endParaRPr lang="en-US" sz="1400" dirty="0"/>
          </a:p>
          <a:p>
            <a:r>
              <a:rPr lang="en-US" sz="1400" dirty="0"/>
              <a:t>For the Americans who live closer to the economy and land, showing them how disasters have affected real people like them, in communities like theirs, can be effective in motivating their action.  They are particularly concerned about the dangers of chemicals, nuclear, disasters, and are motivated to prevent or avoid them.</a:t>
            </a:r>
          </a:p>
        </p:txBody>
      </p:sp>
      <p:sp>
        <p:nvSpPr>
          <p:cNvPr id="4" name="Slide Number Placeholder 3"/>
          <p:cNvSpPr>
            <a:spLocks noGrp="1"/>
          </p:cNvSpPr>
          <p:nvPr>
            <p:ph type="sldNum" sz="quarter" idx="10"/>
          </p:nvPr>
        </p:nvSpPr>
        <p:spPr/>
        <p:txBody>
          <a:bodyPr/>
          <a:lstStyle/>
          <a:p>
            <a:fld id="{30631E9D-65C5-3D47-BA74-7B89CDB456CE}"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12158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92088"/>
            <a:ext cx="1430337" cy="1073150"/>
          </a:xfrm>
        </p:spPr>
      </p:sp>
      <p:sp>
        <p:nvSpPr>
          <p:cNvPr id="3" name="Notes Placeholder 2"/>
          <p:cNvSpPr>
            <a:spLocks noGrp="1"/>
          </p:cNvSpPr>
          <p:nvPr>
            <p:ph type="body" idx="1"/>
          </p:nvPr>
        </p:nvSpPr>
        <p:spPr>
          <a:xfrm>
            <a:off x="143083" y="1425977"/>
            <a:ext cx="6810145" cy="7639161"/>
          </a:xfrm>
        </p:spPr>
        <p:txBody>
          <a:bodyPr/>
          <a:lstStyle/>
          <a:p>
            <a:r>
              <a:rPr lang="en-US" sz="1400" dirty="0"/>
              <a:t>Many Americans are taught from an early age that if they get a good education, a good job, work hard, and take care of their family, then they deserve to have a better car, a bigger house, and whatever material possession they can afford.</a:t>
            </a:r>
          </a:p>
          <a:p>
            <a:endParaRPr lang="en-US" sz="1400" dirty="0"/>
          </a:p>
          <a:p>
            <a:r>
              <a:rPr lang="en-US" sz="1400" dirty="0"/>
              <a:t>They do not respond to messages of sacrifice.</a:t>
            </a:r>
          </a:p>
          <a:p>
            <a:r>
              <a:rPr lang="en-US" sz="1400" dirty="0"/>
              <a:t>They ACTIVELY resist them, and are, in fact, resentful of these requests AND of us who are making them.</a:t>
            </a:r>
          </a:p>
          <a:p>
            <a:endParaRPr lang="en-US" sz="1400" dirty="0"/>
          </a:p>
          <a:p>
            <a:r>
              <a:rPr lang="en-US" sz="1400" dirty="0"/>
              <a:t>This group is 14% of the American population and it is important to note that many other groups of Americans look to them as the ”ideal”, taking cues from them on how to behave.  </a:t>
            </a:r>
          </a:p>
          <a:p>
            <a:endParaRPr lang="en-US" sz="1400" dirty="0"/>
          </a:p>
          <a:p>
            <a:r>
              <a:rPr lang="en-US" sz="1400" dirty="0"/>
              <a:t>So what can we do with this finding?</a:t>
            </a:r>
          </a:p>
          <a:p>
            <a:r>
              <a:rPr lang="en-US" sz="1400" dirty="0"/>
              <a:t>We can first remove </a:t>
            </a:r>
            <a:r>
              <a:rPr lang="en-US" sz="1400" b="1" dirty="0"/>
              <a:t>sacrifice</a:t>
            </a:r>
            <a:r>
              <a:rPr lang="en-US" sz="1400" dirty="0"/>
              <a:t> from our messages and offerings to this group.</a:t>
            </a:r>
          </a:p>
          <a:p>
            <a:endParaRPr lang="en-US" sz="1400" dirty="0"/>
          </a:p>
          <a:p>
            <a:r>
              <a:rPr lang="en-US" sz="1400" dirty="0"/>
              <a:t>We can also refrain from talking about </a:t>
            </a:r>
            <a:r>
              <a:rPr lang="en-US" sz="1400" b="1" dirty="0"/>
              <a:t>change</a:t>
            </a:r>
            <a:r>
              <a:rPr lang="en-US" sz="1400" dirty="0"/>
              <a:t> as a solution.  This group does not like change. In fact, they are working toward a strict set of rules called the American Dream, and they don’t want anyone moving their goalposts.   </a:t>
            </a:r>
          </a:p>
          <a:p>
            <a:endParaRPr lang="en-US" sz="1400" dirty="0"/>
          </a:p>
          <a:p>
            <a:r>
              <a:rPr lang="en-US" sz="1400" dirty="0"/>
              <a:t>One way we CAN potentially use change is to show how climate will impact the lifestyle they have worked so hard to achieve.  We need to be careful about this, however, because this group has a very shallow tolerance for negative information.  Use the word FACTS, not science.</a:t>
            </a:r>
          </a:p>
          <a:p>
            <a:endParaRPr lang="en-US" sz="1400" dirty="0"/>
          </a:p>
          <a:p>
            <a:r>
              <a:rPr lang="en-US" sz="1400" dirty="0"/>
              <a:t>This group needs extrinsic motivation for taking action, so we need to provide them tangible rewards  for participating in our solutions.  </a:t>
            </a:r>
          </a:p>
          <a:p>
            <a:endParaRPr lang="en-US" sz="1400" dirty="0"/>
          </a:p>
          <a:p>
            <a:r>
              <a:rPr lang="en-US" sz="1400" dirty="0"/>
              <a:t>They take clues from their social groups and media for how to behave, so we need to make our solutions part of the “norm” in their lives. They are particularly influenced by peer pressure and don’t want to seem “weird” – They actually want to appear “smart”</a:t>
            </a:r>
          </a:p>
          <a:p>
            <a:endParaRPr lang="en-US" sz="1400" dirty="0"/>
          </a:p>
          <a:p>
            <a:r>
              <a:rPr lang="en-US" sz="1400" dirty="0"/>
              <a:t>So programs such as neighborhood solar, discounts for energy efficient appliances and gadgets, and seeing their favorite celebrities such as Martha Stewart or Rachel Ray practice green behaviors are promising directions. </a:t>
            </a:r>
          </a:p>
        </p:txBody>
      </p:sp>
      <p:sp>
        <p:nvSpPr>
          <p:cNvPr id="4" name="Slide Number Placeholder 3"/>
          <p:cNvSpPr>
            <a:spLocks noGrp="1"/>
          </p:cNvSpPr>
          <p:nvPr>
            <p:ph type="sldNum" sz="quarter" idx="10"/>
          </p:nvPr>
        </p:nvSpPr>
        <p:spPr/>
        <p:txBody>
          <a:bodyPr/>
          <a:lstStyle/>
          <a:p>
            <a:fld id="{30631E9D-65C5-3D47-BA74-7B89CDB456CE}"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04685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8701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72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6934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ctr">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78138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87F1A3-C84C-48A1-AE64-68CE8642D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87F1A3-C84C-48A1-AE64-68CE8642D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36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87F1A3-C84C-48A1-AE64-68CE8642D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94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87F1A3-C84C-48A1-AE64-68CE8642D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641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87F1A3-C84C-48A1-AE64-68CE8642D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899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93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13EC0E-7EA1-43EC-B784-20682AD1720A}" type="datetimeFigureOut">
              <a:rPr lang="en-US">
                <a:solidFill>
                  <a:prstClr val="black">
                    <a:tint val="75000"/>
                  </a:prstClr>
                </a:solidFill>
              </a:rPr>
              <a:pPr>
                <a:def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7C0E24-D5FF-4A89-A86B-AF831F7191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276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113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36E45B-40B8-4B1B-814C-71332187E525}" type="datetimeFigureOut">
              <a:rPr lang="en-US">
                <a:solidFill>
                  <a:prstClr val="black">
                    <a:tint val="75000"/>
                  </a:prstClr>
                </a:solidFill>
              </a:rPr>
              <a:pPr>
                <a:def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F31CA1-2D93-421B-9ACC-DCBE19FF8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3019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661F3F-DAF2-4BB7-83AD-B7E7FF2CE3C3}" type="datetimeFigureOut">
              <a:rPr lang="en-US">
                <a:solidFill>
                  <a:prstClr val="black">
                    <a:tint val="75000"/>
                  </a:prstClr>
                </a:solidFill>
              </a:rPr>
              <a:pPr>
                <a:def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22E6BE-0EFF-4D6A-8543-A68AE912E8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08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E87620-7DC5-4C8C-B187-364B72C90A48}" type="datetimeFigureOut">
              <a:rPr lang="en-US">
                <a:solidFill>
                  <a:prstClr val="black">
                    <a:tint val="75000"/>
                  </a:prstClr>
                </a:solidFill>
              </a:rPr>
              <a:pPr>
                <a:defRPr/>
              </a:pPr>
              <a:t>4/9/12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F8CA44-A729-40CA-A413-4E138176DF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604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B9C35D-A1AD-48DA-925B-0C6A8CBE094F}" type="datetimeFigureOut">
              <a:rPr lang="en-US">
                <a:solidFill>
                  <a:prstClr val="black">
                    <a:tint val="75000"/>
                  </a:prstClr>
                </a:solidFill>
              </a:rPr>
              <a:pPr>
                <a:defRPr/>
              </a:pPr>
              <a:t>4/9/12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6878030-DB52-45E2-AF00-9BBABA6E1D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7400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7F89AE-DF83-4D07-BB1A-C641681C7E70}" type="datetimeFigureOut">
              <a:rPr lang="en-US">
                <a:solidFill>
                  <a:prstClr val="black">
                    <a:tint val="75000"/>
                  </a:prstClr>
                </a:solidFill>
              </a:rPr>
              <a:pPr>
                <a:defRPr/>
              </a:pPr>
              <a:t>4/9/12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DBCD1C7-8FAD-4C7B-93BA-21B022672D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2128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C5D239-3CB8-48B1-9EBB-3883B74AD38C}" type="datetimeFigureOut">
              <a:rPr lang="en-US">
                <a:solidFill>
                  <a:prstClr val="black">
                    <a:tint val="75000"/>
                  </a:prstClr>
                </a:solidFill>
              </a:rPr>
              <a:pPr>
                <a:defRPr/>
              </a:pPr>
              <a:t>4/9/12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2E5CDA-4189-4150-BA95-5AE3EF4782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678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E21F90-C348-4860-AB6F-9B8A4651B9B1}" type="datetimeFigureOut">
              <a:rPr lang="en-US">
                <a:solidFill>
                  <a:prstClr val="black">
                    <a:tint val="75000"/>
                  </a:prstClr>
                </a:solidFill>
              </a:rPr>
              <a:pPr>
                <a:defRPr/>
              </a:pPr>
              <a:t>4/9/12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71432C-F56B-4302-97B9-779B4CA824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6946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110B98-3FBA-436C-8BEE-C3E77457C576}" type="datetimeFigureOut">
              <a:rPr lang="en-US">
                <a:solidFill>
                  <a:prstClr val="black">
                    <a:tint val="75000"/>
                  </a:prstClr>
                </a:solidFill>
              </a:rPr>
              <a:pPr>
                <a:defRPr/>
              </a:pPr>
              <a:t>4/9/12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E7ABDB-1195-485E-8F50-332E2463C8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8520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03B0F0-BE92-495C-BA01-9BECEF000B01}" type="datetimeFigureOut">
              <a:rPr lang="en-US">
                <a:solidFill>
                  <a:prstClr val="black">
                    <a:tint val="75000"/>
                  </a:prstClr>
                </a:solidFill>
              </a:rPr>
              <a:pPr>
                <a:def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A884F5-00CD-45F8-81D3-F1A42B2282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8956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2383C8-4673-41BF-B6C5-26BFDB4BD5E1}" type="datetimeFigureOut">
              <a:rPr lang="en-US">
                <a:solidFill>
                  <a:prstClr val="black">
                    <a:tint val="75000"/>
                  </a:prstClr>
                </a:solidFill>
              </a:rPr>
              <a:pPr>
                <a:def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D56E82-86DC-4FED-BFF7-9C49269B6A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826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9103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20190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430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5637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134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717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3142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660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428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7766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704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098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581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929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89120-DF13-4FFB-A59E-3A98AFD861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442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699C29-0F2E-48F6-9785-455CDE6BEA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858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1500CE-9D1F-41FB-B9D6-374AE98A4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4517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C92C2D-2255-4923-8C60-9447CFABC4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7529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369E36A-6E04-4FC1-A554-061374B9AB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0879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1BC8B31-F606-4E06-BFCC-26AB5EA937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1747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491AFE0-3820-4788-87CA-CD959C1BAC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7336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755910-DB3B-4275-A0B1-3123AB80C5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477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5CCAC7-7C28-4EC8-8B5B-FC5F3366D7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425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980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AD3619-1137-44AD-A21D-DD708136C3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31563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B1866B-D40C-4EA7-9376-D4AF2B62E5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7220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13A473-B570-4617-8D95-26F0F30B7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3505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DEE914-9E98-4940-BF2D-0D656F52D6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96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31E1492-93AF-4761-8577-01B1F06603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851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23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689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706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546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5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81479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1508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3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89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58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907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E19AA-C9C7-4B0D-9B50-C977FA9E3F6A}" type="datetimeFigureOut">
              <a:rPr lang="en-US" smtClean="0">
                <a:solidFill>
                  <a:prstClr val="black">
                    <a:tint val="75000"/>
                  </a:prstClr>
                </a:solidFill>
              </a:rPr>
              <a:pPr/>
              <a:t>4/9/12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78B4D9-A211-4D4C-A209-C342C7586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513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BB5E3-0E50-4762-AD19-53B92DA7B786}" type="datetimeFigureOut">
              <a:rPr lang="en-US" smtClean="0">
                <a:solidFill>
                  <a:prstClr val="black">
                    <a:tint val="75000"/>
                  </a:prstClr>
                </a:solidFill>
              </a:rPr>
              <a:pPr/>
              <a:t>4/9/12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C82690-A50F-4942-9651-01D0F622BF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35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523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26344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7" Type="http://schemas.openxmlformats.org/officeDocument/2006/relationships/image" Target="../media/image4.jpeg"/><Relationship Id="rId18"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2.xml"/><Relationship Id="rId8"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3" Type="http://schemas.openxmlformats.org/officeDocument/2006/relationships/image" Target="../media/image7.jpe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3" Type="http://schemas.openxmlformats.org/officeDocument/2006/relationships/image" Target="../media/image8.jpe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theme" Target="../theme/theme8.xml"/><Relationship Id="rId14" Type="http://schemas.openxmlformats.org/officeDocument/2006/relationships/image" Target="../media/image9.jpeg"/><Relationship Id="rId15" Type="http://schemas.openxmlformats.org/officeDocument/2006/relationships/image" Target="../media/image10.png"/><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APGA_logo_4c_final"/>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28600" y="5867400"/>
            <a:ext cx="6429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2"/>
          <p:cNvSpPr>
            <a:spLocks noChangeArrowheads="1"/>
          </p:cNvSpPr>
          <p:nvPr/>
        </p:nvSpPr>
        <p:spPr bwMode="auto">
          <a:xfrm>
            <a:off x="0" y="533400"/>
            <a:ext cx="9144000" cy="6324600"/>
          </a:xfrm>
          <a:prstGeom prst="rect">
            <a:avLst/>
          </a:prstGeom>
          <a:solidFill>
            <a:srgbClr val="008000">
              <a:alpha val="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i="0"/>
          </a:p>
        </p:txBody>
      </p:sp>
      <p:sp>
        <p:nvSpPr>
          <p:cNvPr id="1028" name="Rectangle 2"/>
          <p:cNvSpPr>
            <a:spLocks noGrp="1" noChangeArrowheads="1"/>
          </p:cNvSpPr>
          <p:nvPr>
            <p:ph type="title"/>
          </p:nvPr>
        </p:nvSpPr>
        <p:spPr bwMode="auto">
          <a:xfrm>
            <a:off x="457200" y="762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914400" y="2209800"/>
            <a:ext cx="723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 Fifth level</a:t>
            </a:r>
          </a:p>
        </p:txBody>
      </p:sp>
      <p:sp>
        <p:nvSpPr>
          <p:cNvPr id="1033" name="Text Box 9"/>
          <p:cNvSpPr txBox="1">
            <a:spLocks noChangeArrowheads="1"/>
          </p:cNvSpPr>
          <p:nvPr/>
        </p:nvSpPr>
        <p:spPr bwMode="auto">
          <a:xfrm>
            <a:off x="2667000" y="5867400"/>
            <a:ext cx="6324600" cy="886397"/>
          </a:xfrm>
          <a:prstGeom prst="rect">
            <a:avLst/>
          </a:prstGeom>
          <a:noFill/>
          <a:ln w="9525">
            <a:noFill/>
            <a:miter lim="800000"/>
            <a:headEnd/>
            <a:tailEnd/>
          </a:ln>
          <a:effectLst/>
        </p:spPr>
        <p:txBody>
          <a:bodyPr>
            <a:spAutoFit/>
          </a:bodyPr>
          <a:lstStyle>
            <a:lvl1pPr eaLnBrk="0" hangingPunct="0">
              <a:defRPr sz="2400" i="1">
                <a:solidFill>
                  <a:schemeClr val="tx1"/>
                </a:solidFill>
                <a:latin typeface="Arial" pitchFamily="34" charset="0"/>
                <a:ea typeface="ＭＳ Ｐゴシック" pitchFamily="34" charset="-128"/>
              </a:defRPr>
            </a:lvl1pPr>
            <a:lvl2pPr marL="37931725" indent="-37474525" eaLnBrk="0" hangingPunct="0">
              <a:defRPr sz="2400" i="1">
                <a:solidFill>
                  <a:schemeClr val="tx1"/>
                </a:solidFill>
                <a:latin typeface="Arial" pitchFamily="34" charset="0"/>
                <a:ea typeface="ＭＳ Ｐゴシック" pitchFamily="34" charset="-128"/>
              </a:defRPr>
            </a:lvl2pPr>
            <a:lvl3pPr eaLnBrk="0" hangingPunct="0">
              <a:defRPr sz="2400" i="1">
                <a:solidFill>
                  <a:schemeClr val="tx1"/>
                </a:solidFill>
                <a:latin typeface="Arial" pitchFamily="34" charset="0"/>
                <a:ea typeface="ＭＳ Ｐゴシック" pitchFamily="34" charset="-128"/>
              </a:defRPr>
            </a:lvl3pPr>
            <a:lvl4pPr eaLnBrk="0" hangingPunct="0">
              <a:defRPr sz="2400" i="1">
                <a:solidFill>
                  <a:schemeClr val="tx1"/>
                </a:solidFill>
                <a:latin typeface="Arial" pitchFamily="34" charset="0"/>
                <a:ea typeface="ＭＳ Ｐゴシック" pitchFamily="34" charset="-128"/>
              </a:defRPr>
            </a:lvl4pPr>
            <a:lvl5pPr eaLnBrk="0" hangingPunct="0">
              <a:defRPr sz="2400" i="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i="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i="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i="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i="1">
                <a:solidFill>
                  <a:schemeClr val="tx1"/>
                </a:solidFill>
                <a:latin typeface="Arial" pitchFamily="34" charset="0"/>
                <a:ea typeface="ＭＳ Ｐゴシック" pitchFamily="34" charset="-128"/>
              </a:defRPr>
            </a:lvl9pPr>
          </a:lstStyle>
          <a:p>
            <a:pPr algn="r" eaLnBrk="1" hangingPunct="1">
              <a:spcBef>
                <a:spcPct val="10000"/>
              </a:spcBef>
              <a:defRPr/>
            </a:pPr>
            <a:r>
              <a:rPr lang="en-US" sz="1200" b="1" i="0" dirty="0" smtClean="0">
                <a:solidFill>
                  <a:srgbClr val="008000"/>
                </a:solidFill>
                <a:latin typeface="Futura Std Book" pitchFamily="34" charset="0"/>
              </a:rPr>
              <a:t>American Public Gardens Association</a:t>
            </a:r>
          </a:p>
          <a:p>
            <a:pPr algn="r" eaLnBrk="1" hangingPunct="1">
              <a:spcBef>
                <a:spcPct val="10000"/>
              </a:spcBef>
              <a:defRPr/>
            </a:pPr>
            <a:r>
              <a:rPr lang="en-US" sz="1200" b="1" i="1" dirty="0" smtClean="0">
                <a:solidFill>
                  <a:srgbClr val="008000"/>
                </a:solidFill>
                <a:latin typeface="Futura Std Book" pitchFamily="34" charset="0"/>
              </a:rPr>
              <a:t>A Growing Interest 2</a:t>
            </a:r>
            <a:r>
              <a:rPr lang="en-US" sz="1200" b="1" i="0" dirty="0" smtClean="0">
                <a:solidFill>
                  <a:srgbClr val="008000"/>
                </a:solidFill>
                <a:latin typeface="Futura Std Book" pitchFamily="34" charset="0"/>
              </a:rPr>
              <a:t>:</a:t>
            </a:r>
          </a:p>
          <a:p>
            <a:pPr algn="r" eaLnBrk="1" hangingPunct="1">
              <a:spcBef>
                <a:spcPct val="10000"/>
              </a:spcBef>
              <a:defRPr/>
            </a:pPr>
            <a:r>
              <a:rPr lang="en-US" sz="1200" b="1" i="0" dirty="0" smtClean="0">
                <a:solidFill>
                  <a:srgbClr val="008000"/>
                </a:solidFill>
                <a:latin typeface="Futura Std Book" pitchFamily="34" charset="0"/>
              </a:rPr>
              <a:t>Plant Sector</a:t>
            </a:r>
          </a:p>
          <a:p>
            <a:pPr algn="r" eaLnBrk="1" hangingPunct="1">
              <a:spcBef>
                <a:spcPct val="10000"/>
              </a:spcBef>
              <a:defRPr/>
            </a:pPr>
            <a:r>
              <a:rPr lang="en-US" sz="1200" b="1" i="0" dirty="0" smtClean="0">
                <a:solidFill>
                  <a:srgbClr val="008000"/>
                </a:solidFill>
                <a:latin typeface="Futura Std Book" pitchFamily="34" charset="0"/>
              </a:rPr>
              <a:t>Asheville,</a:t>
            </a:r>
            <a:r>
              <a:rPr lang="en-US" sz="1200" b="1" i="0" baseline="0" dirty="0" smtClean="0">
                <a:solidFill>
                  <a:srgbClr val="008000"/>
                </a:solidFill>
                <a:latin typeface="Futura Std Book" pitchFamily="34" charset="0"/>
              </a:rPr>
              <a:t> NC – March 2012</a:t>
            </a:r>
            <a:endParaRPr lang="en-US" sz="1200" b="1" i="0" dirty="0" smtClean="0">
              <a:solidFill>
                <a:srgbClr val="008000"/>
              </a:solidFill>
              <a:latin typeface="Futura Std Book" pitchFamily="34" charset="0"/>
            </a:endParaRPr>
          </a:p>
        </p:txBody>
      </p:sp>
      <p:pic>
        <p:nvPicPr>
          <p:cNvPr id="1031" name="Picture 12" descr="flowe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39750" y="0"/>
            <a:ext cx="527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3"/>
          <p:cNvSpPr>
            <a:spLocks noChangeArrowheads="1"/>
          </p:cNvSpPr>
          <p:nvPr/>
        </p:nvSpPr>
        <p:spPr bwMode="auto">
          <a:xfrm>
            <a:off x="533400" y="0"/>
            <a:ext cx="533400" cy="533400"/>
          </a:xfrm>
          <a:prstGeom prst="rect">
            <a:avLst/>
          </a:prstGeom>
          <a:solidFill>
            <a:schemeClr val="folHlink">
              <a:alpha val="6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i="0"/>
          </a:p>
        </p:txBody>
      </p:sp>
      <p:pic>
        <p:nvPicPr>
          <p:cNvPr id="2" name="Picture 14" descr="Tree"/>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0"/>
            <a:ext cx="533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6"/>
          <p:cNvSpPr>
            <a:spLocks noChangeArrowheads="1"/>
          </p:cNvSpPr>
          <p:nvPr/>
        </p:nvSpPr>
        <p:spPr bwMode="auto">
          <a:xfrm>
            <a:off x="0" y="0"/>
            <a:ext cx="533400" cy="533400"/>
          </a:xfrm>
          <a:prstGeom prst="rect">
            <a:avLst/>
          </a:prstGeom>
          <a:solidFill>
            <a:srgbClr val="008000">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i="0"/>
          </a:p>
        </p:txBody>
      </p:sp>
      <p:pic>
        <p:nvPicPr>
          <p:cNvPr id="1035" name="Picture 17" descr="flowers"/>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600200" y="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reeds"/>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066800" y="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9"/>
          <p:cNvSpPr>
            <a:spLocks noChangeArrowheads="1"/>
          </p:cNvSpPr>
          <p:nvPr/>
        </p:nvSpPr>
        <p:spPr bwMode="auto">
          <a:xfrm>
            <a:off x="1600200" y="0"/>
            <a:ext cx="533400" cy="533400"/>
          </a:xfrm>
          <a:prstGeom prst="rect">
            <a:avLst/>
          </a:prstGeom>
          <a:solidFill>
            <a:schemeClr val="folHlink">
              <a:alpha val="6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i="0"/>
          </a:p>
        </p:txBody>
      </p:sp>
      <p:sp>
        <p:nvSpPr>
          <p:cNvPr id="1038" name="Rectangle 20"/>
          <p:cNvSpPr>
            <a:spLocks noChangeArrowheads="1"/>
          </p:cNvSpPr>
          <p:nvPr/>
        </p:nvSpPr>
        <p:spPr bwMode="auto">
          <a:xfrm>
            <a:off x="1066800" y="0"/>
            <a:ext cx="533400" cy="533400"/>
          </a:xfrm>
          <a:prstGeom prst="rect">
            <a:avLst/>
          </a:prstGeom>
          <a:solidFill>
            <a:srgbClr val="008000">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i="0"/>
          </a:p>
        </p:txBody>
      </p:sp>
      <p:sp>
        <p:nvSpPr>
          <p:cNvPr id="1039" name="Rectangle 21"/>
          <p:cNvSpPr>
            <a:spLocks noChangeArrowheads="1"/>
          </p:cNvSpPr>
          <p:nvPr/>
        </p:nvSpPr>
        <p:spPr bwMode="auto">
          <a:xfrm>
            <a:off x="2133600" y="0"/>
            <a:ext cx="7010400" cy="533400"/>
          </a:xfrm>
          <a:prstGeom prst="rect">
            <a:avLst/>
          </a:prstGeom>
          <a:gradFill rotWithShape="1">
            <a:gsLst>
              <a:gs pos="0">
                <a:schemeClr val="folHlink"/>
              </a:gs>
              <a:gs pos="100000">
                <a:srgbClr val="008000">
                  <a:alpha val="67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i="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16" r:id="rId12"/>
  </p:sldLayoutIdLst>
  <p:txStyles>
    <p:titleStyle>
      <a:lvl1pPr algn="ctr" rtl="0" eaLnBrk="0" fontAlgn="base" hangingPunct="0">
        <a:spcBef>
          <a:spcPct val="0"/>
        </a:spcBef>
        <a:spcAft>
          <a:spcPct val="0"/>
        </a:spcAft>
        <a:defRPr sz="4400">
          <a:solidFill>
            <a:srgbClr val="008000"/>
          </a:solidFill>
          <a:latin typeface="Arial" pitchFamily="-110" charset="0"/>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rgbClr val="008000"/>
          </a:solidFill>
          <a:latin typeface="Arial" pitchFamily="-110"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008000"/>
          </a:solidFill>
          <a:latin typeface="Arial" pitchFamily="-110"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008000"/>
          </a:solidFill>
          <a:latin typeface="Arial" pitchFamily="-110"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008000"/>
          </a:solidFill>
          <a:latin typeface="Arial" pitchFamily="-110"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rgbClr val="008000"/>
          </a:solidFill>
          <a:latin typeface="Futura Std Book" pitchFamily="34" charset="0"/>
        </a:defRPr>
      </a:lvl6pPr>
      <a:lvl7pPr marL="914400" algn="ctr" rtl="0" fontAlgn="base">
        <a:spcBef>
          <a:spcPct val="0"/>
        </a:spcBef>
        <a:spcAft>
          <a:spcPct val="0"/>
        </a:spcAft>
        <a:defRPr sz="4400">
          <a:solidFill>
            <a:srgbClr val="008000"/>
          </a:solidFill>
          <a:latin typeface="Futura Std Book" pitchFamily="34" charset="0"/>
        </a:defRPr>
      </a:lvl7pPr>
      <a:lvl8pPr marL="1371600" algn="ctr" rtl="0" fontAlgn="base">
        <a:spcBef>
          <a:spcPct val="0"/>
        </a:spcBef>
        <a:spcAft>
          <a:spcPct val="0"/>
        </a:spcAft>
        <a:defRPr sz="4400">
          <a:solidFill>
            <a:srgbClr val="008000"/>
          </a:solidFill>
          <a:latin typeface="Futura Std Book" pitchFamily="34" charset="0"/>
        </a:defRPr>
      </a:lvl8pPr>
      <a:lvl9pPr marL="1828800" algn="ctr" rtl="0" fontAlgn="base">
        <a:spcBef>
          <a:spcPct val="0"/>
        </a:spcBef>
        <a:spcAft>
          <a:spcPct val="0"/>
        </a:spcAft>
        <a:defRPr sz="4400">
          <a:solidFill>
            <a:srgbClr val="008000"/>
          </a:solidFill>
          <a:latin typeface="Futura Std Book" pitchFamily="34" charset="0"/>
        </a:defRPr>
      </a:lvl9pPr>
    </p:titleStyle>
    <p:bodyStyle>
      <a:lvl1pPr marL="609600" indent="-609600" algn="l" rtl="0" eaLnBrk="0" fontAlgn="base" hangingPunct="0">
        <a:spcBef>
          <a:spcPct val="20000"/>
        </a:spcBef>
        <a:spcAft>
          <a:spcPct val="0"/>
        </a:spcAft>
        <a:buChar char="•"/>
        <a:defRPr sz="3200">
          <a:solidFill>
            <a:schemeClr val="tx1"/>
          </a:solidFill>
          <a:latin typeface="Garamond" pitchFamily="-110" charset="0"/>
          <a:ea typeface="ＭＳ Ｐゴシック" pitchFamily="-109" charset="-128"/>
          <a:cs typeface="ＭＳ Ｐゴシック" pitchFamily="-109" charset="-128"/>
        </a:defRPr>
      </a:lvl1pPr>
      <a:lvl2pPr marL="990600" indent="-533400" algn="l" rtl="0" eaLnBrk="0" fontAlgn="base" hangingPunct="0">
        <a:spcBef>
          <a:spcPct val="20000"/>
        </a:spcBef>
        <a:spcAft>
          <a:spcPct val="0"/>
        </a:spcAft>
        <a:buChar char="–"/>
        <a:defRPr sz="2800">
          <a:solidFill>
            <a:schemeClr val="tx1"/>
          </a:solidFill>
          <a:latin typeface="Garamond" pitchFamily="-110" charset="0"/>
          <a:ea typeface="ＭＳ Ｐゴシック" pitchFamily="-112" charset="-128"/>
        </a:defRPr>
      </a:lvl2pPr>
      <a:lvl3pPr marL="1371600" indent="-457200" algn="l" rtl="0" eaLnBrk="0" fontAlgn="base" hangingPunct="0">
        <a:spcBef>
          <a:spcPct val="20000"/>
        </a:spcBef>
        <a:spcAft>
          <a:spcPct val="0"/>
        </a:spcAft>
        <a:buChar char="•"/>
        <a:defRPr sz="2400">
          <a:solidFill>
            <a:schemeClr val="tx1"/>
          </a:solidFill>
          <a:latin typeface="Garamond" pitchFamily="-110" charset="0"/>
          <a:ea typeface="ＭＳ Ｐゴシック" pitchFamily="-112" charset="-128"/>
        </a:defRPr>
      </a:lvl3pPr>
      <a:lvl4pPr marL="1752600" indent="-381000" algn="l" rtl="0" eaLnBrk="0" fontAlgn="base" hangingPunct="0">
        <a:spcBef>
          <a:spcPct val="20000"/>
        </a:spcBef>
        <a:spcAft>
          <a:spcPct val="0"/>
        </a:spcAft>
        <a:buChar char="–"/>
        <a:defRPr sz="2000">
          <a:solidFill>
            <a:schemeClr val="tx1"/>
          </a:solidFill>
          <a:latin typeface="Garamond" pitchFamily="-110" charset="0"/>
          <a:ea typeface="ＭＳ Ｐゴシック" pitchFamily="-112" charset="-128"/>
        </a:defRPr>
      </a:lvl4pPr>
      <a:lvl5pPr marL="2209800" indent="-381000" algn="l" rtl="0" eaLnBrk="0" fontAlgn="base" hangingPunct="0">
        <a:spcBef>
          <a:spcPct val="20000"/>
        </a:spcBef>
        <a:spcAft>
          <a:spcPct val="0"/>
        </a:spcAft>
        <a:defRPr sz="2000">
          <a:solidFill>
            <a:schemeClr val="tx1"/>
          </a:solidFill>
          <a:latin typeface="Garamond" pitchFamily="-110" charset="0"/>
          <a:ea typeface="ＭＳ Ｐゴシック" pitchFamily="-112" charset="-128"/>
        </a:defRPr>
      </a:lvl5pPr>
      <a:lvl6pPr marL="2514600" indent="-228600" algn="l" rtl="0" fontAlgn="base">
        <a:spcBef>
          <a:spcPct val="20000"/>
        </a:spcBef>
        <a:spcAft>
          <a:spcPct val="0"/>
        </a:spcAft>
        <a:buChar char="»"/>
        <a:defRPr sz="2000">
          <a:solidFill>
            <a:srgbClr val="CC3300"/>
          </a:solidFill>
          <a:latin typeface="+mn-lt"/>
          <a:ea typeface="ＭＳ Ｐゴシック" pitchFamily="-112" charset="-128"/>
        </a:defRPr>
      </a:lvl6pPr>
      <a:lvl7pPr marL="2971800" indent="-228600" algn="l" rtl="0" fontAlgn="base">
        <a:spcBef>
          <a:spcPct val="20000"/>
        </a:spcBef>
        <a:spcAft>
          <a:spcPct val="0"/>
        </a:spcAft>
        <a:buChar char="»"/>
        <a:defRPr sz="2000">
          <a:solidFill>
            <a:srgbClr val="CC3300"/>
          </a:solidFill>
          <a:latin typeface="+mn-lt"/>
          <a:ea typeface="ＭＳ Ｐゴシック" pitchFamily="-112" charset="-128"/>
        </a:defRPr>
      </a:lvl7pPr>
      <a:lvl8pPr marL="3429000" indent="-228600" algn="l" rtl="0" fontAlgn="base">
        <a:spcBef>
          <a:spcPct val="20000"/>
        </a:spcBef>
        <a:spcAft>
          <a:spcPct val="0"/>
        </a:spcAft>
        <a:buChar char="»"/>
        <a:defRPr sz="2000">
          <a:solidFill>
            <a:srgbClr val="CC3300"/>
          </a:solidFill>
          <a:latin typeface="+mn-lt"/>
          <a:ea typeface="ＭＳ Ｐゴシック" pitchFamily="-112" charset="-128"/>
        </a:defRPr>
      </a:lvl8pPr>
      <a:lvl9pPr marL="3886200" indent="-228600" algn="l" rtl="0" fontAlgn="base">
        <a:spcBef>
          <a:spcPct val="20000"/>
        </a:spcBef>
        <a:spcAft>
          <a:spcPct val="0"/>
        </a:spcAft>
        <a:buChar char="»"/>
        <a:defRPr sz="2000">
          <a:solidFill>
            <a:srgbClr val="CC3300"/>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i="0">
              <a:solidFill>
                <a:prstClr val="black">
                  <a:tint val="75000"/>
                </a:prstClr>
              </a:solidFill>
              <a:ea typeface="ＭＳ Ｐゴシック"/>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7F1A3-C84C-48A1-AE64-68CE8642DB13}" type="slidenum">
              <a:rPr lang="en-US" i="0" smtClean="0">
                <a:solidFill>
                  <a:prstClr val="black">
                    <a:tint val="75000"/>
                  </a:prstClr>
                </a:solidFill>
                <a:ea typeface="ＭＳ Ｐゴシック"/>
              </a:rPr>
              <a:pPr/>
              <a:t>‹#›</a:t>
            </a:fld>
            <a:endParaRPr lang="en-US" i="0">
              <a:solidFill>
                <a:prstClr val="black">
                  <a:tint val="75000"/>
                </a:prstClr>
              </a:solidFill>
              <a:ea typeface="ＭＳ Ｐゴシック"/>
            </a:endParaRPr>
          </a:p>
        </p:txBody>
      </p:sp>
    </p:spTree>
    <p:extLst>
      <p:ext uri="{BB962C8B-B14F-4D97-AF65-F5344CB8AC3E}">
        <p14:creationId xmlns:p14="http://schemas.microsoft.com/office/powerpoint/2010/main" val="1530483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3A0D6F7-6271-465E-A4AB-4BD33B81FD8F}" type="datetimeFigureOut">
              <a:rPr lang="en-US" i="0">
                <a:solidFill>
                  <a:prstClr val="black">
                    <a:tint val="75000"/>
                  </a:prstClr>
                </a:solidFill>
                <a:ea typeface="+mn-ea"/>
              </a:rPr>
              <a:pPr>
                <a:defRPr/>
              </a:pPr>
              <a:t>4/9/12</a:t>
            </a:fld>
            <a:endParaRPr lang="en-US" i="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i="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BDA087C-63BD-4871-A02A-A2CE326A6734}" type="slidenum">
              <a:rPr lang="en-US" i="0">
                <a:solidFill>
                  <a:prstClr val="black">
                    <a:tint val="75000"/>
                  </a:prstClr>
                </a:solidFill>
                <a:ea typeface="+mn-ea"/>
              </a:rPr>
              <a:pPr>
                <a:defRPr/>
              </a:pPr>
              <a:t>‹#›</a:t>
            </a:fld>
            <a:endParaRPr lang="en-US" i="0">
              <a:solidFill>
                <a:prstClr val="black">
                  <a:tint val="75000"/>
                </a:prstClr>
              </a:solidFill>
              <a:ea typeface="+mn-ea"/>
            </a:endParaRPr>
          </a:p>
        </p:txBody>
      </p:sp>
    </p:spTree>
    <p:extLst>
      <p:ext uri="{BB962C8B-B14F-4D97-AF65-F5344CB8AC3E}">
        <p14:creationId xmlns:p14="http://schemas.microsoft.com/office/powerpoint/2010/main" val="13949565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143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7"/>
          <p:cNvSpPr>
            <a:spLocks noChangeArrowheads="1"/>
          </p:cNvSpPr>
          <p:nvPr userDrawn="1"/>
        </p:nvSpPr>
        <p:spPr bwMode="auto">
          <a:xfrm>
            <a:off x="0" y="0"/>
            <a:ext cx="9144000" cy="762000"/>
          </a:xfrm>
          <a:prstGeom prst="rect">
            <a:avLst/>
          </a:prstGeom>
          <a:solidFill>
            <a:srgbClr val="3074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i="0" smtClean="0">
              <a:solidFill>
                <a:srgbClr val="000000"/>
              </a:solidFill>
              <a:latin typeface="Times New Roman" pitchFamily="18" charset="0"/>
              <a:ea typeface="+mn-ea"/>
            </a:endParaRPr>
          </a:p>
        </p:txBody>
      </p:sp>
      <p:sp>
        <p:nvSpPr>
          <p:cNvPr id="1028" name="Rectangle 8"/>
          <p:cNvSpPr>
            <a:spLocks noGrp="1" noChangeArrowheads="1"/>
          </p:cNvSpPr>
          <p:nvPr>
            <p:ph type="title"/>
          </p:nvPr>
        </p:nvSpPr>
        <p:spPr bwMode="auto">
          <a:xfrm>
            <a:off x="949325" y="34925"/>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2"/>
          <p:cNvSpPr>
            <a:spLocks noChangeArrowheads="1"/>
          </p:cNvSpPr>
          <p:nvPr userDrawn="1"/>
        </p:nvSpPr>
        <p:spPr bwMode="auto">
          <a:xfrm>
            <a:off x="0" y="6705600"/>
            <a:ext cx="9144000" cy="152400"/>
          </a:xfrm>
          <a:prstGeom prst="rect">
            <a:avLst/>
          </a:prstGeom>
          <a:solidFill>
            <a:srgbClr val="3074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i="0" smtClean="0">
              <a:solidFill>
                <a:srgbClr val="000000"/>
              </a:solidFill>
              <a:latin typeface="Times New Roman" pitchFamily="18" charset="0"/>
              <a:ea typeface="+mn-ea"/>
            </a:endParaRPr>
          </a:p>
        </p:txBody>
      </p:sp>
      <p:pic>
        <p:nvPicPr>
          <p:cNvPr id="1030" name="Picture 8" descr="Morton Arb Logo Green.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391400" y="5486400"/>
            <a:ext cx="11001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41351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cs typeface="Times New Roman" pitchFamily="18" charset="0"/>
        </a:defRPr>
      </a:lvl2pPr>
      <a:lvl3pPr algn="ctr" rtl="0" eaLnBrk="0" fontAlgn="base" hangingPunct="0">
        <a:spcBef>
          <a:spcPct val="0"/>
        </a:spcBef>
        <a:spcAft>
          <a:spcPct val="0"/>
        </a:spcAft>
        <a:defRPr sz="3200">
          <a:solidFill>
            <a:schemeClr val="bg1"/>
          </a:solidFill>
          <a:latin typeface="Arial" charset="0"/>
          <a:cs typeface="Times New Roman" pitchFamily="18" charset="0"/>
        </a:defRPr>
      </a:lvl3pPr>
      <a:lvl4pPr algn="ctr" rtl="0" eaLnBrk="0" fontAlgn="base" hangingPunct="0">
        <a:spcBef>
          <a:spcPct val="0"/>
        </a:spcBef>
        <a:spcAft>
          <a:spcPct val="0"/>
        </a:spcAft>
        <a:defRPr sz="3200">
          <a:solidFill>
            <a:schemeClr val="bg1"/>
          </a:solidFill>
          <a:latin typeface="Arial" charset="0"/>
          <a:cs typeface="Times New Roman" pitchFamily="18" charset="0"/>
        </a:defRPr>
      </a:lvl4pPr>
      <a:lvl5pPr algn="ctr" rtl="0" eaLnBrk="0" fontAlgn="base" hangingPunct="0">
        <a:spcBef>
          <a:spcPct val="0"/>
        </a:spcBef>
        <a:spcAft>
          <a:spcPct val="0"/>
        </a:spcAft>
        <a:defRPr sz="3200">
          <a:solidFill>
            <a:schemeClr val="bg1"/>
          </a:solidFill>
          <a:latin typeface="Arial" charset="0"/>
          <a:cs typeface="Times New Roman" pitchFamily="18" charset="0"/>
        </a:defRPr>
      </a:lvl5pPr>
      <a:lvl6pPr marL="457200" algn="ctr" rtl="0" fontAlgn="base">
        <a:spcBef>
          <a:spcPct val="0"/>
        </a:spcBef>
        <a:spcAft>
          <a:spcPct val="0"/>
        </a:spcAft>
        <a:defRPr sz="3200">
          <a:solidFill>
            <a:schemeClr val="bg1"/>
          </a:solidFill>
          <a:latin typeface="Arial" charset="0"/>
          <a:cs typeface="Times New Roman" pitchFamily="18" charset="0"/>
        </a:defRPr>
      </a:lvl6pPr>
      <a:lvl7pPr marL="914400" algn="ctr" rtl="0" fontAlgn="base">
        <a:spcBef>
          <a:spcPct val="0"/>
        </a:spcBef>
        <a:spcAft>
          <a:spcPct val="0"/>
        </a:spcAft>
        <a:defRPr sz="3200">
          <a:solidFill>
            <a:schemeClr val="bg1"/>
          </a:solidFill>
          <a:latin typeface="Arial" charset="0"/>
          <a:cs typeface="Times New Roman" pitchFamily="18" charset="0"/>
        </a:defRPr>
      </a:lvl7pPr>
      <a:lvl8pPr marL="1371600" algn="ctr" rtl="0" fontAlgn="base">
        <a:spcBef>
          <a:spcPct val="0"/>
        </a:spcBef>
        <a:spcAft>
          <a:spcPct val="0"/>
        </a:spcAft>
        <a:defRPr sz="3200">
          <a:solidFill>
            <a:schemeClr val="bg1"/>
          </a:solidFill>
          <a:latin typeface="Arial" charset="0"/>
          <a:cs typeface="Times New Roman" pitchFamily="18" charset="0"/>
        </a:defRPr>
      </a:lvl8pPr>
      <a:lvl9pPr marL="1828800" algn="ctr" rtl="0" fontAlgn="base">
        <a:spcBef>
          <a:spcPct val="0"/>
        </a:spcBef>
        <a:spcAft>
          <a:spcPct val="0"/>
        </a:spcAft>
        <a:defRPr sz="3200">
          <a:solidFill>
            <a:schemeClr val="bg1"/>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i="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i="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46DE85D-86CE-4E1F-96D3-80B4781FFFA6}" type="slidenum">
              <a:rPr lang="en-US" i="0">
                <a:solidFill>
                  <a:srgbClr val="000000"/>
                </a:solidFill>
                <a:latin typeface="Arial" charset="0"/>
              </a:rPr>
              <a:pPr/>
              <a:t>‹#›</a:t>
            </a:fld>
            <a:endParaRPr lang="en-US" i="0">
              <a:solidFill>
                <a:srgbClr val="000000"/>
              </a:solidFill>
              <a:latin typeface="Arial" charset="0"/>
            </a:endParaRPr>
          </a:p>
        </p:txBody>
      </p:sp>
    </p:spTree>
    <p:extLst>
      <p:ext uri="{BB962C8B-B14F-4D97-AF65-F5344CB8AC3E}">
        <p14:creationId xmlns:p14="http://schemas.microsoft.com/office/powerpoint/2010/main" val="86342769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i="0"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i="0"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F49836B-06AD-43B4-A22F-C98CB8777BCF}" type="slidenum">
              <a:rPr lang="en-US" i="0" smtClean="0">
                <a:solidFill>
                  <a:srgbClr val="000000"/>
                </a:solidFill>
                <a:latin typeface="Arial" charset="0"/>
              </a:rPr>
              <a:pPr/>
              <a:t>‹#›</a:t>
            </a:fld>
            <a:endParaRPr lang="en-US" i="0" smtClean="0">
              <a:solidFill>
                <a:srgbClr val="000000"/>
              </a:solidFill>
              <a:latin typeface="Arial" charset="0"/>
            </a:endParaRPr>
          </a:p>
        </p:txBody>
      </p:sp>
    </p:spTree>
    <p:extLst>
      <p:ext uri="{BB962C8B-B14F-4D97-AF65-F5344CB8AC3E}">
        <p14:creationId xmlns:p14="http://schemas.microsoft.com/office/powerpoint/2010/main" val="1117509279"/>
      </p:ext>
    </p:extLst>
  </p:cSld>
  <p:clrMap bg1="lt1" tx1="dk1" bg2="lt2" tx2="dk2" accent1="accent1" accent2="accent2" accent3="accent3" accent4="accent4" accent5="accent5" accent6="accent6" hlink="hlink" folHlink="folHlink"/>
  <p:sldLayoutIdLst>
    <p:sldLayoutId id="2147483830" r:id="rId1"/>
    <p:sldLayoutId id="2147483886"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FE6738-8FA1-435E-BC09-4976E2798E33}" type="slidenum">
              <a:rPr lang="en-US" i="0" smtClean="0">
                <a:solidFill>
                  <a:srgbClr val="000000"/>
                </a:solidFill>
              </a:rPr>
              <a:pPr/>
              <a:t>‹#›</a:t>
            </a:fld>
            <a:endParaRPr lang="en-US" i="0" smtClean="0">
              <a:solidFill>
                <a:srgbClr val="000000"/>
              </a:solidFill>
            </a:endParaRPr>
          </a:p>
        </p:txBody>
      </p:sp>
    </p:spTree>
    <p:extLst>
      <p:ext uri="{BB962C8B-B14F-4D97-AF65-F5344CB8AC3E}">
        <p14:creationId xmlns:p14="http://schemas.microsoft.com/office/powerpoint/2010/main" val="1976731030"/>
      </p:ext>
    </p:extLst>
  </p:cSld>
  <p:clrMap bg1="lt1" tx1="dk1" bg2="lt2" tx2="dk2" accent1="accent1" accent2="accent2" accent3="accent3" accent4="accent4" accent5="accent5" accent6="accent6" hlink="hlink" folHlink="folHlink"/>
  <p:sldLayoutIdLst>
    <p:sldLayoutId id="214748383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1" y="-12140"/>
            <a:ext cx="9144001" cy="6882281"/>
          </a:xfrm>
          <a:prstGeom prst="rect">
            <a:avLst/>
          </a:prstGeom>
        </p:spPr>
      </p:pic>
      <p:sp>
        <p:nvSpPr>
          <p:cNvPr id="9" name="Rectangle 8"/>
          <p:cNvSpPr/>
          <p:nvPr userDrawn="1"/>
        </p:nvSpPr>
        <p:spPr>
          <a:xfrm>
            <a:off x="-1" y="0"/>
            <a:ext cx="9144000" cy="6885380"/>
          </a:xfrm>
          <a:prstGeom prst="rect">
            <a:avLst/>
          </a:prstGeom>
          <a:solidFill>
            <a:schemeClr val="tx2">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i="0">
              <a:solidFill>
                <a:prstClr val="white"/>
              </a:solidFill>
            </a:endParaRPr>
          </a:p>
        </p:txBody>
      </p:sp>
      <p:pic>
        <p:nvPicPr>
          <p:cNvPr id="8" name="Picture 7"/>
          <p:cNvPicPr>
            <a:picLocks noChangeAspect="1"/>
          </p:cNvPicPr>
          <p:nvPr userDrawn="1"/>
        </p:nvPicPr>
        <p:blipFill rotWithShape="1">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03202" y="5098493"/>
            <a:ext cx="1570182" cy="157279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7CE19AA-C9C7-4B0D-9B50-C977FA9E3F6A}" type="datetimeFigureOut">
              <a:rPr lang="en-US" i="0" smtClean="0">
                <a:solidFill>
                  <a:prstClr val="black">
                    <a:tint val="75000"/>
                  </a:prstClr>
                </a:solidFill>
                <a:latin typeface="Calibri"/>
              </a:rPr>
              <a:pPr fontAlgn="auto">
                <a:spcBef>
                  <a:spcPts val="0"/>
                </a:spcBef>
                <a:spcAft>
                  <a:spcPts val="0"/>
                </a:spcAft>
              </a:pPr>
              <a:t>4/9/12</a:t>
            </a:fld>
            <a:endParaRPr lang="en-US" i="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i="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978B4D9-A211-4D4C-A209-C342C75861B1}" type="slidenum">
              <a:rPr lang="en-US" i="0" smtClean="0">
                <a:solidFill>
                  <a:prstClr val="black">
                    <a:tint val="75000"/>
                  </a:prstClr>
                </a:solidFill>
                <a:latin typeface="Calibri"/>
              </a:rPr>
              <a:pPr fontAlgn="auto">
                <a:spcBef>
                  <a:spcPts val="0"/>
                </a:spcBef>
                <a:spcAft>
                  <a:spcPts val="0"/>
                </a:spcAft>
              </a:pPr>
              <a:t>‹#›</a:t>
            </a:fld>
            <a:endParaRPr lang="en-US" i="0">
              <a:solidFill>
                <a:prstClr val="black">
                  <a:tint val="75000"/>
                </a:prstClr>
              </a:solidFill>
              <a:latin typeface="Calibri"/>
            </a:endParaRPr>
          </a:p>
        </p:txBody>
      </p:sp>
    </p:spTree>
    <p:extLst>
      <p:ext uri="{BB962C8B-B14F-4D97-AF65-F5344CB8AC3E}">
        <p14:creationId xmlns:p14="http://schemas.microsoft.com/office/powerpoint/2010/main" val="1030073382"/>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ctr" defTabSz="914400" rtl="0" eaLnBrk="1" latinLnBrk="0" hangingPunct="1">
        <a:spcBef>
          <a:spcPct val="0"/>
        </a:spcBef>
        <a:buNone/>
        <a:defRPr sz="4400" kern="1200">
          <a:solidFill>
            <a:srgbClr val="FFFF99"/>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99"/>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99"/>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99"/>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99"/>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99"/>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 Type="http://schemas.openxmlformats.org/officeDocument/2006/relationships/slideLayout" Target="../slideLayouts/slideLayout52.xml"/><Relationship Id="rId2"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54.xml"/><Relationship Id="rId2"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hyperlink" Target="http://www.globalchange.gov/publications/reports/scientific-assessments/us-impacts/climate-change-impacts-by-secto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xml"/><Relationship Id="rId3"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5.xml"/><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hyperlink" Target="http://disccrs.org/files/WeilerEtAl_2011_ClimaticChange_MBTI.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 Id="rId3" Type="http://schemas.openxmlformats.org/officeDocument/2006/relationships/image" Target="../media/image4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gif"/></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imgres?imgurl=http://www.ahrq.gov/about/annualmtg07/0926slides/rachman/Rachman-10.jpg&amp;imgrefurl=http://www.ahrq.gov/about/annualmtg07/0926slides/rachman/Rachman-10.html&amp;h=384&amp;w=512&amp;sz=34&amp;tbnid=1tRiCv3skcTZ9M:&amp;tbnh=98&amp;tbnw=131&amp;prev=/images?q=Stacks+of+Files&amp;zoom=1&amp;q=Stacks+of+Files&amp;usg=__2aZ1o2fWCQK9qrpTq5Fl1V7o4ms=&amp;sa=X&amp;ei=rWNuTZK5LoOosAOjob2_Cw&amp;ved=0CB0Q9QEwAw" TargetMode="External"/><Relationship Id="rId3" Type="http://schemas.openxmlformats.org/officeDocument/2006/relationships/image" Target="../media/image5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imgres?imgurl=http://www.ahrq.gov/about/annualmtg07/0926slides/rachman/Rachman-10.jpg&amp;imgrefurl=http://www.ahrq.gov/about/annualmtg07/0926slides/rachman/Rachman-10.html&amp;h=384&amp;w=512&amp;sz=34&amp;tbnid=1tRiCv3skcTZ9M:&amp;tbnh=98&amp;tbnw=131&amp;prev=/images?q=Stacks+of+Files&amp;zoom=1&amp;q=Stacks+of+Files&amp;usg=__2aZ1o2fWCQK9qrpTq5Fl1V7o4ms=&amp;sa=X&amp;ei=rWNuTZK5LoOosAOjob2_Cw&amp;ved=0CB0Q9QEwAw" TargetMode="External"/><Relationship Id="rId3"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imgres?imgurl=http://www.ahrq.gov/about/annualmtg07/0926slides/rachman/Rachman-10.jpg&amp;imgrefurl=http://www.ahrq.gov/about/annualmtg07/0926slides/rachman/Rachman-10.html&amp;h=384&amp;w=512&amp;sz=34&amp;tbnid=1tRiCv3skcTZ9M:&amp;tbnh=98&amp;tbnw=131&amp;prev=/images?q=Stacks+of+Files&amp;zoom=1&amp;q=Stacks+of+Files&amp;usg=__2aZ1o2fWCQK9qrpTq5Fl1V7o4ms=&amp;sa=X&amp;ei=rWNuTZK5LoOosAOjob2_Cw&amp;ved=0CB0Q9QEwAw" TargetMode="External"/><Relationship Id="rId3" Type="http://schemas.openxmlformats.org/officeDocument/2006/relationships/image" Target="../media/image5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imgres?imgurl=http://www.ahrq.gov/about/annualmtg07/0926slides/rachman/Rachman-10.jpg&amp;imgrefurl=http://www.ahrq.gov/about/annualmtg07/0926slides/rachman/Rachman-10.html&amp;h=384&amp;w=512&amp;sz=34&amp;tbnid=1tRiCv3skcTZ9M:&amp;tbnh=98&amp;tbnw=131&amp;prev=/images?q=Stacks+of+Files&amp;zoom=1&amp;q=Stacks+of+Files&amp;usg=__2aZ1o2fWCQK9qrpTq5Fl1V7o4ms=&amp;sa=X&amp;ei=rWNuTZK5LoOosAOjob2_Cw&amp;ved=0CB0Q9QEwAw" TargetMode="External"/><Relationship Id="rId3"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imgres?imgurl=http://www.ahrq.gov/about/annualmtg07/0926slides/rachman/Rachman-10.jpg&amp;imgrefurl=http://www.ahrq.gov/about/annualmtg07/0926slides/rachman/Rachman-10.html&amp;h=384&amp;w=512&amp;sz=34&amp;tbnid=1tRiCv3skcTZ9M:&amp;tbnh=98&amp;tbnw=131&amp;prev=/images?q=Stacks+of+Files&amp;zoom=1&amp;q=Stacks+of+Files&amp;usg=__2aZ1o2fWCQK9qrpTq5Fl1V7o4ms=&amp;sa=X&amp;ei=rWNuTZK5LoOosAOjob2_Cw&amp;ved=0CB0Q9QEwAw" TargetMode="External"/><Relationship Id="rId3"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5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image" Target="../media/image64.jpeg"/><Relationship Id="rId1" Type="http://schemas.openxmlformats.org/officeDocument/2006/relationships/slideLayout" Target="../slideLayouts/slideLayout33.xml"/><Relationship Id="rId2"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33.xml"/><Relationship Id="rId2"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01775"/>
            <a:ext cx="7772400" cy="1470025"/>
          </a:xfrm>
        </p:spPr>
        <p:txBody>
          <a:bodyPr/>
          <a:lstStyle/>
          <a:p>
            <a:r>
              <a:rPr lang="en-US" b="1" dirty="0"/>
              <a:t>Considerations</a:t>
            </a:r>
            <a:br>
              <a:rPr lang="en-US" b="1" dirty="0"/>
            </a:br>
            <a:r>
              <a:rPr lang="en-US" b="1" dirty="0"/>
              <a:t>for</a:t>
            </a:r>
            <a:br>
              <a:rPr lang="en-US" b="1" dirty="0"/>
            </a:br>
            <a:r>
              <a:rPr lang="en-US" b="1" dirty="0"/>
              <a:t>Adaptation</a:t>
            </a:r>
            <a:endParaRPr lang="en-US" dirty="0"/>
          </a:p>
        </p:txBody>
      </p:sp>
      <p:sp>
        <p:nvSpPr>
          <p:cNvPr id="5" name="Subtitle 4"/>
          <p:cNvSpPr>
            <a:spLocks noGrp="1"/>
          </p:cNvSpPr>
          <p:nvPr>
            <p:ph type="subTitle" idx="1"/>
          </p:nvPr>
        </p:nvSpPr>
        <p:spPr>
          <a:xfrm>
            <a:off x="990600" y="3276600"/>
            <a:ext cx="7315200" cy="609600"/>
          </a:xfrm>
        </p:spPr>
        <p:txBody>
          <a:bodyPr/>
          <a:lstStyle/>
          <a:p>
            <a:r>
              <a:rPr lang="en-US" sz="2800" b="1" dirty="0" smtClean="0"/>
              <a:t>AKA - Where We’re Going, What We Need</a:t>
            </a:r>
          </a:p>
        </p:txBody>
      </p:sp>
      <p:sp>
        <p:nvSpPr>
          <p:cNvPr id="2" name="AutoShape 6" descr="data:image/jpeg;base64,/9j/4AAQSkZJRgABAQAAAQABAAD/2wCEAAkGBhQSERUUExQVFRQVGBYaGBcXGBcXFxgXFxQVFRUXGBccHCYgGBwkHBcXHy8gJCcpLCwsFR4xNTAqNSYrLCkBCQoKDgwOGg8PGikkHyQpLCwsLCwsLCwsLCwsLCwsLCwsLCwsLCwsLCksLCwsLCwsLCksLCwsLCwsLCwpLCwsLP/AABEIAMIBAwMBIgACEQEDEQH/xAAbAAABBQEBAAAAAAAAAAAAAAADAAECBAUGB//EAEgQAAEDAgMFBAcFBQUGBwAAAAEAAhEDIQQSMQVBUWFxBiKBkRMyobHB0fAHFEJS4RVicoKSI0NTovElMzRzsrMWVIOTwuLy/8QAGgEAAgMBAQAAAAAAAAAAAAAAAQIAAwQFBv/EADQRAAICAQIEAwUHBAMAAAAAAAABAhEDEiEEMUFRExQiBWFxobEyM0JScoGRFSM0YiTh8P/aAAwDAQACEQMRAD8A7hvZqm4XzDoVPDbAFE55JgyB5rTps7gnVAx9fuwrtcm6sXRHnQCg8MrCNIuD0lXxiQXcj71kuqBzg0aD8W8wNVefSFo1Rkl1Ig2NuIG9C9IQy86b1abDRfVAxNUZYdvlCL6BZQr15Ej8I3rj/wBiVDUDIFyb6ttN5G5dDiqsCGkwdfiq2I2waJDIBAbY+5dTh5ThaguZg4iMJU5vkcw+mQSDqDHkmVrG1M7y781/NV4XXi7W5yJKnsQShSIShNYpGE+VHweFdUe1jdXGP1+K1tsdl30btOdlhOhkjgq5ZoRkot7ssjilKLklsjBypZFadh/W1sB4GQDPmt7sTs0PqOe5oLWAASJ7xIIPgAfNDLmWODm+gYYnOSic1WwjmGHNLTrBBBg6GCosw5OgJ6An60PkvTNv4EVaTmEDNHdO+RcX4H4qn2X2YaNN4cAHZzO/QCL8IPtWNe0E8eqt+xrfAvXpvbuchg+y+IqgltMgD83dnpmiVm1aJa4tcCCLEGxB5hetU393ncLie2GCAcKkjM4wRxgC493iFOG42WTJpkvgTPwaxw1RZzIU2MJIAuSQB1Ngt/st2fFdxfUafRCRrGZ3Ab4Gvkujb2Zw9ITlJIdmBJMg2gSNwjers3G48ctPNlWLhJ5Fq6Glsqg5lJjahBc1oBI5WVl5CoHGGNFnVtr7l5/TKTs7VqKorbUfBMc1U2djO+AdCR71DatYn1lRoWIIW6K9NGaT9R21VjB6wBaRodOS8t2jRLKj2ncT75HsXf1MQHU+gv1C5HbeFzf2g3i/gfryWjgJaJNPqUcdHVFNdDDIUCEUhMQu2cagJCjCMWqOVNYtAoSRsqSlko9kNSY4LL2riBcKZ2oxzIBhZWJwz6nq3nTVeMhjp77HrJS22AitfVbGGqervJ+gucfQe03Ct0arxBOi0yha2KYzpm5W2iNDYhUMdjJtu4hV3Vw2TvO8qtUxbcthfefkhDHQZTL+KqsyjKevms3E7NNU5muHCDujghPrrW2RUtxB18wtEW8SuJTJLI6kZ2P2K1tPMCczReR6xn2WWKWrudoHPSIbGbdw3WK5DE1S6BoBoPetnC5ZTW/cycVijB7FTKmyqx6EQTN+Cv7B2UK1Tveq2558B4rTPIoRcn0MkcblJRXU1uyWxCIrutrlngRqtyqM5LCYnerBqwIAsIFreSptxGWoTrZefnlllm5v9jvY8cccVFFLamzMrToQSCeZs3xsB4hamx8A2hSganvOOkk8t0aeCFiKgc0g+BCtVSMnKPghPJKUFF9wrGlLUVsRjAXDhxVp/daXA6x7oXOVahm14Ku09o/2eU6lF49lRFIssqZgRv19iq06FN9ZpqjNlByggFsugXG/SyVKpum9k1CqDWaTx90p1auhXT5mpTc2mIaA0CYAsBJn4qnWxgM3SxmIBzZfwx7Z+SqYCgahPARPjuSRj+JjOXRBCHPcA0xx4QqtXs3UJJzi2nMreo7Oa0zJ0Ra9QAeCXxafpJoT5nC7SLph5BI3qnSDt25Pt6vNZ0G1tOMXWbmXax8PqgmcnJxGmTRs1NolrYKysbji+2gQi5RIWjFgjDcoyZ5T2DU6DN4Olz+iDVwrQCc19wgpB5GhQ3EnVXJO+ZU5KuQHKmyouVNlVllYPKkjZUylgo36VaDfRdPgdpUzABiABe2gXPYfAF4kEWBmeO4DqqwMLi5MUcu18jswySx71zOxdhadQ3g9CqmMwVMAAOT7AwQazO+CXjujgOfsScGuJ7s3XOrTJpPZG5PVG2uZiY6lGhkLOIK6R+zGnQczy5KLsFTDwMtjzn2ytMciRQ8bZgMw7ir+DpvZ4rT/APDxkw618oNjylC2jslzMuQ5id0X6p1kjJ6bFcJRV0Qr430YO8uBj5lYgok3AK3tkbCc+rNUd1tyD+LkPrcukqhrGZGgNHACB4hN5iOF6Y7vqJ4Ms28tked5Vo4Gq9jZYDYy4jcNIK2KXZRtyXmD6sDTrx4KhSxDsPmpwDO/w9y0PNHKqhuURwyxO5bE3doXG0ADkr+Ce2oNb9Vh4LBmtUDW2n2AalWqmzalOr6NsuJiCBAI4qnJix/ZWz5luPLk+090dIyi1o+ZVbH7SyiEIbNcGTml3Dd0Rv2Q0jvSLcd659RTtuzfcmtlRzVbG3UW4uStjEbLpN0k9VVDWDQBa1OLWyMzi1zY+FxJBvoePmrVCjLS8eHxQjVlTxWIEADcEj35DrYhh6LslR5mHRra4O4efsWvsKjkZJPrGfZZU8FiyaDgdxgdIB+KD+1MojglyKU7QYaY0zoK1cAXKwtpbUMQ3fafNUMTtLPcnoAsvHYgkggkWT4OGt7iZs6itjNqukm83KhCnlSyLup0cN7sFCULTwewqlUEhsQARNg6ToCqVWiWkgiCNQUFki3SYXjklbQDKtFvZysWB4Z3S0OBkXB0HXktbsrsinUDn1BN8oHhf3+xdXVqMa0NsAAAALAQsHEca4S0wXxN2Dg1OOqbPLHU4smDFtdosI0Pztnvkkzx5KtszZvpSbxEe3/RbY5ouGtmSWGSnoRn5Ul6FRo0qbQzI05REkCfFJZPP9omvyH+xV/Z1MH+zJkxabDdM8USpsUPeCSRAEwG3gRPXw4KtiqRYbJqG0HDUmea5vre8WdKocmjWr4cAAAnLGvCFnVqTWyQ8zw0RBtF0QY5lU8Tis1tSlhCXUM5RoF6c8SpYfG5XSblFwGGL3nMIAty5KxjNnNAm0cla3FPSytKTWpExtEuAgorqTpn1phVMBhA6pvLQJPXcFoYjENaNeUe5VSpOolq3VsbDEgwRBFtdVbqANv9BZDNod8E6JhtO5lF45NgU0jXq4nKzMLj4LA2jRa4ZwTmO7VXMrqgkHoFZw2BaHB3rEDwk6W4i6aDWLcWaeRUQ2LgPQZnPIzEAQN03I6rUfjGi9kJ9BsCRZZ9cUwe6qX/AHZWyxRWONI0DVnRV69V0G6csJFjaN/6LOxFUX9bwNvapCFskpUivic26Cs9zH8Cnq1SVc2eHumACBx0W7TojZi1KcqKrc2pnyUwHPOVolx0Wwx2TQBx3QLQoelqSO7HSFV4j7Fvh9LI/carKWUw4akNMkRbxWFWdJsSuiZjdQZ/XU26oOIcKsU+RvwI0RhNp+pAnC16WY1DBOImCeEA8SProh48zlBEFshdhRxTQAwCMsAdNyp4+nS7xIBLtePJSHEPXugz4e4VZibGxlKm0h7ZJNzE24Kdd2HcSQ0S6LC0Rw4LNq0u8YHGI4apqmHc0wQQbG/PRbfDi5ak3b95h8SSWlpUvcdT+0hky6WGmllgbQp+mMgd+w/ivqTu1VenmcQ0E3XTUgylShvrRd28lZ3HwHa3bNKfmE0+RhYLa/omZMsEEz15psRt57lLG4fM5pIMn1jyG/yTVdjSTlc0ARAJud1uKurE3qkt2U/3ktMXsio6q6t3eJWlhNneiAP4uO7yUv2K0UhLi2oLm9uitbMwehe7OCNL929utlXkyrT6Xt2LMeKWq5LfuSbWcRJAJ4pK+7G022DRA5BJZNT7GvSu5Qr4jMSQfoLOqOMyrFV97gJ3uggtAFr7x1TxVCydlR1c80zKhkLQpgzMgeCnMGT3gNxAi6bX7gaPeCwQL33MN1KuUsOZs6wJgTfTioiuDJ4+wbgo+m4Hx6quTbHikkWHPDc0m5gT9eKzq5BNvj81aaGZZJk+xUQATvCMECbHqYSN/krVDY2a+aAPNCdSHFyuU6/dDQDm1TSlKthYxje5abggAGt0uZOvNFZDWuvBIMRuVNmNcJzA8kDEVCTrc81Tok+Zc5JLYNUx2aQTA6SqwAO+3RDZh82hKkaYFjKu0pbIptvdlqtjS0ZQDpA0lNhqEyHN3Xvvsg5m8JjmUJuMy6JdLrYbUr3KuNpw890gbgtHZ+UMgyCddVXrYjMGzq3TxKtUnyQRE/Ie9WTbcUmVwilNtDupRpJGl5T1GtY7UlSdiyLG1/Ys/E1Z36clVFN8y2TS5FxgBM3v7FWrvDXGFChinAQCPHmhV6fEieStUae5W5WtixUxsCRvCpuxc8ymaQSGnTS3VWHbMaHGCbdLpqjHmLcpcieHDC0Wgga25aJ8Rh3VA2fxcZmBvJUMHREkH1RcrSq7QH4Tf4b/ABVcpNS9JYopx9QDC4FrCC1veI4koWMqHNlFih1sR+V+nEfqoF5JBN3HjpGkopNu2C0lSLtNoA1u73IlVjYbDWybfR+tVntbJ9YCEDEVSDrKGi3zDrpch8RTL3fl11JDcsT7wVaZjy1kQBNukblTY3MZcSFLFAWAJKsaTqLK1tckVHYoykimixJX+nsZ/X3QZzQnY+yTiny8FnNQeQhVHc/ek1pSPPyQSC2PSqwIRA2RJ9iG1u/4pKUQmG+CUDkoBxTypQLQRrQJ3ozawB7oj60QGvtCduYHTzUavmFOuQR1Ywgucni10rcEUkhW7J4epxEpejBPJQbyEJg8qNdiX0Y7qI00QDTAOqK903USUVYHTC0KgIIN9IH67kU1Mun1yVZhslHsSuNsZSpEq7i7RVsriVYFW0fBLNG9MthWr3IGiRuuivpGLQPFCddQbMqU2S0i4yiIBkHkT8lE44NsLHzVfN1SBjTXml09xtXYiKxP4RB5lHbhRBvrw0A8UHKVDxRrsBPuGZg2XklNXAjXohekGkT70g/kmp8wWqomGANbxOvw6KIwpJkDRQqPJMp/TGIuEaYNgge0Olwtw4oRqAuBAgKDmFxjUqVNmU3HmjQLbJHDzeDdJO+uZ0Phokj6gekkTdNC85p4yNcYf/c/+6mdp023OLcelX4SVxv6lDomW6Zvp8z0cVUzjK85qdtWUh3az6h0gEmBx71lUf28Buatccm//qE69oQ/KxnF9T1EKbau5eSu+0Bw9V2IP8T2D/4lAd9olfcXeL59zQm87B/hfyBTPYBVTiqvGx9oeJ3k/wBRCR7f4n8xH8zvmEXxsOzBuezip5pCrxkrx4faJid2Xzefe5Gp/aRXjvNB5hzh80nn4/lfyD+561nSyjivNcJ9o4/H6UHjIcPgVqUO2bH+riADwPd/6kr9pQX4ZfIKhfVHbMKcPXKs25V1DmuHQFWqPaM/iYPC3zVkfaOCXO1/73WK4NG87koQss7eB0YfMfJCq7ZcfVaB1k+4hO+P4dfi+TJok+htMTlYVLa1QetkPSW+8lTO2H8Ge0/FL/UeH/N8mHw59jZtG+UgwarHG13bw3/N8ysPalfHPql1GrTp04aA0zuFzdh1JPsU/qPD/m+ofDn2O0ceAChn4gLgdnO2hSqF5qMqtce8xz3AXNy2W93wtyW5U7QVsrow4Dg3u/2rDLoPIWmN+9WR47h2vtCuEux0gqRa3lKid8k+5cBtTtTjfRWoZHAtc5zYc3K0uc8amxGQeDuKx6f2n4jO4kNLYs2LAwBM6kSJjmU3msPRgqXY9TDRw8UT055LyJ/2l4qLFgt+XfmBnlayvD7TXkDOyJmchi26Jkz4orisTJpaPTTWHj0TF3Ved4D7Rmg94PI5wTrxmRu46olb7R2HE0oLm0BmD5EyXAQYAnu/NWePi7i7vod6eSIKg/LJPFefbd+0trWs+7CXODXEu0beSwjeYBB6rNxP2mVXUSA1rKmmZvRskA6Gc3gQllxOJOrCoyPTalW9rdEqet9y8j2l29rVsO6k4DvG7wSDGcuyxwjKP5eafDdvcQ2iW5gXOLu8fWGYuJIM2MuEcMoS+cx/ImiXM9Rrdo8M1xa6rTBaSCC64IsQUl4PiMSXOc4m5JJ6nVJZ/OS7Fvhlx+BcNQo/dXcF0gcR+oSIadWj3Lz/AJl9ijWzm/uLuCI3ZbzuW/8AdW7iQnFA8QVPMvoB5JGCNkv4J/2a/gt8TwHuRGOKXzEhXORzTsC7goOwpG4rr2nj7k5pjgPEKLiX2J4jOM+7ngpswLzuXXmiPyt+vBRNIflA8kfMvsN4jOYbsuoijY7l0IwqO3Dc0r4hjJ31OYGzajLtMdCWqTsfiaer6oHUkedwuoOHnh5qTcDyMcRBU8x3Vj0+jOTpdoMQ0ACq+BulXMP2qrfiqH2fJbFXYjHataeYsfGIKru7Gtd6uce0e74pvFxS5qhXJ8twbe0FR2rz4H5KwzHA6qnX7GOb+I9MknyBVU9nqoPdcPF0e6QE0MSyL0CuMn1ZtMxB/CVYZtB4/Eff71gjZuIZbMz+r9FYpUq+9zPAn5Kt4q6oGmceTN+ltI7yT0TYjaTx/u2B4g/iAdm3d0gAjoSstuGcfWv0n5BL7o38p8yPcUtJdS2MpLmzF2ht2v6P0Lw5u5xIIcQALE77gnnK586ld6KI4D2m3C6TKGUWAb0AHuWmOeMVshtZwrMPUdox500a4/BWW7KrH+7d4iPeuxLOftTeiHJF8T7iOfuOTpbFrR6oB5ub80T/AMP1TElg/mn3ArpjA3qJqDml8xIGtnPjs07e9o6Bx+SI3s0N9Qno2PeVt+m5FMavJL48wa2ZQ7N0+L/8o+CLT2BSG5x6u+UK9nKa6HizfUGplb9h0fyf5nfNJW4KSHiS7g1ME6p9alNmRCxNPJZikZripsqckzeamClZLCNq+CfVRLkh9bkoCQPXyTip9X+SiDzRWVIQbDSI+lCcVuAVj787j7Apt2g8bx5D5Kah1GHd/wAf9kKVBzt3tAHtKM3Zx3lv9QPuSG03DeP6W/JOcVms4xzhC30LFjg/s3/BJ4Y3i4+QTtxJFoyN8ZPRBGDbMteepghGrua0DMRffxPkmUZPaKsdYpfAdu0snqCD+YyT4XgJ620qhADnulwmCbNYNXOE+AbabcUI1Q5sta3LucRlbPiJeeQBiVUyxIzFz3Xc47+AHAD2m+4AdLheDcnqyINaObv6Eq2JMToNB+vH3XR9mNnENbaBkMHeXMaTPGSUsbh4pUeYfHhUcD7gq7T3mvaQHgAEO9U5RlBnQd2AQbWmdy6c468bUfev42DB6ZJsv7SaZLgRwiyz3VjuUH9w7xP4XT5tdo4KDaGabiRYi4PkuF4bgqkLkfqbJ+mJ/wBUxqu4KsaJB59SFLORqhRXYUucVGDzTh3RMSVCDFnXzUfQqQa7kUvNSyEPQlP6I8lLP1T+kCm5CHoTxT+hPFIkc0pHMqbkEaXNN6H976802fkkHcvapuQl6EcUyfPy9qShATiRqCPCFH03LxK2XVZ0B8onzJUPTAbiD4lZ1kXYd4Yd/kZjmuiYjrb9UNr77z0lbH3jeHW6KNPFMG7N0EKeJtyA8UO5nAOG4jwKkGOP4XeVvNXqm02n1WQfNSGIP4jA4QPiom3zRFihfMrUsG88vJX8PssHV/tHuF1E1WuEz7ZtOvsWdjdoEOGWQ0i50HPmneKUi9Y4R3ovVMCGuyl/Owj3kqAewXALhvJ3LOpbWjgTyEmNIj5pUm1KzgxlMuc6wABe8jf3BYdOa1Y+Eb5gqC3SQRuIa9+WXNETIFuk7vNVHhsmXlw3FuttJLrDyK2TsCnSEYioGEf3TIq1ehAOSl4meRU6e0Ay2HpNo/vk56x/9QgZf5A3xW/Hwi6gc62K7dnVMoLgKDDBzVCc7o3tbGZ3VrY5qTKLGmWgvI/FViPCnJH9Rd0UKla5LiXOOpNyTxJOqq1cSTafBbIYoQ5COTZYxGLJOpJO8n2chyRKLMolVqNNFq1FchDWxwjD4cEiSHOA70w6rVEjdFhre4jestzd62+1lbI6nQyt7lGhDoOYQx0gGbAkyegWO0yFj4OevFr7tv8Al2XZVUq7EaOKLbbjq0gFp6tNvFJ2Hpv40XcpdT8vWb/m8EOtTUKdXcVfKKlsysnWwlak3MYczQOEOZ0zDQ8jB5ITsZa7Z6fJWsPiHMOam4tOkg6jgRo4cjZHdUo1f96z0b/8SiAP6qJIaf5S3oVknwkXuiUmZwxVPh70Voby9vzRsXsSoGl7CK9IavpEnL/GwgOp/wAzQOZWUyjrlvPOCssuFfRg0M1cjeSTcp84WY2xFy075vyN7Igz2gh1ybG976G/JZ5YGuY1S7GhbiEJ9RvI+A68EEVHA95pGuo+tycFhv1nzAVWkW/cEhnD2D5pobw9yjladLSmdRG5AFhMzRu+vJI1G72nzCH6D2KOS+ntUomoKajfynzSQzPD2pIksp+k4exEosc7jE75voo028J8voKdSqInQeHBSrdJCpMm6l+94BSFIHjHP3oVPaNJrRmzOdMZRYRxzfCN5VV20HScjY5HUfP/AFVq4bJLpQ7xmu4HJmg5Acs6CY0HP5jisfaDg4t72moEn23ChUa53rOMc/lK2dl9ka1VnpMraVEa1qzhTp+BN3nk0ErZi4RR3bGSox8NWc0d0nqbx0HFaGz9h1sST6Nrntb6zjDabObnk5W+JWn6XBYf1GnGVB+KoDTw4PKmDnqfzFo5KltHbNbEQKjzkb6tNoDKbf4abQGt8pW2OJLkguZdGDwmHH9o/wC9PH93ROSiD+9WIl/Rgj95QrbdrPaWU8tCmbejoj0bSP3iO9U/mJWdToo+ZoVqSQttio4dRr1ANHIdbGHQaKsVLZKRIklHoUlClTVxohFAFEIIbLgOJ96nUdZF2JRz4mi381Rg8M4n2JMk1CDk+isaKt0dl2p2K2rVxb5dnoUqJaBEEQ7NNuAOhXFUqi3PtBrn7+8bsjB/lm/mueaVzfZMZx4aDlK7jFpdvStv53/cv4hpzdLq/qWXGVWqtRmlJwldRlABlRGmUF1JMx6WyUHo1303BzHOa4aOaS1w6EXCvHadKt/xNPvf41ENZV6uZ6lXya795Z+ZQcxRpMnI0qnZt7ml+Hc3FUxchgiqwfv0T3h1GYc1hzfSOWl1ZpV3McHNJDgbOBIcOhFwtobfp4i2MpekP+NThmIHNxjLV/mE81W4jJmE2ud4kW5kc9b+YTHEZrERHUWvbkPZZbNbsm57TUwdQYmmLloEVmD9+ib+LcwXPuduMghUSxRY9sI9kkw4QdBIsPNLLUERePCw1t70EM3gwpemLfDp4ql4F0K3CLCsxZbE6QOukyrFLGSfD6vuVKniGyczQT4j3W9iO0MLogAdYjdqs08LXQTwn0ZYGNZy8YSUPuB/d/q/RJV6PcDwpmViMe53qkwY1tp0niqwpE8Vbo4cEgMaXOJgAAkk8ABquuwv2fvDBVxtRuDo7vSQaruTaQvPW/JdiMVFUi04ylQFt5+vNdPguxFbIKuJczCUTo+sS1zv4KQ77zygK27tfh8IMuzsOA7/AMzXAfV6sZGWn9WXMY7aFWvUNSq91R51c4kn9ByVqixW0jov25g8LbCUPT1B/f4kAgHjToDujq6SsXaO1a2JfnrVHVHcXGQBwaNGjkAqjGXVinTTpJC22Rp00UFSNElBdI+alkoJ6aNB5IL3zxUC89EpKWwiJU6bU1NpVlgRRAlMKZUQU0+KJAdUrT7IsnG4f/mA+Un4LIqFdB9n9LNjqX7oef8AI4fFY+Plp4bI/wDWX0ZZhV5Ir3oft6f9oVOjP+21YgWz2+P+0KnRn/basVuqr9nP/iYv0R+iGz/eS+LCgqRUJUwt1lQnIT2Iyg5qVhBNKmHKDmQmCFkCOCC9iI0pyjZKI0MU6m4OaS1zTZzSWuHQi63x2jpYgZcdS9If8elDMQP4vw1f5hPNc65qG5qDSZE6N7GdinOaauDqDFUhc5BFVn8dE94dRIXN1BucNLc1bwuOfTcHsc5jxo5pLSPEFdGO01HEjLj6OZ27E0QGVh/G31ansPVI0NszjzTsmDo/0XUY3sPUyGtg3txVEammIqM5VKR7wPRc2XbnDzSkI+k5D2pkUNG4xyn9UkCHrn2P4Rn3arUyN9IHkZ8ozRAtm1heWdo8W+piape9zyHvEucXGBMCTu5JJK+PMEuRmsRAEklcilh/wqTTZJJKx0JQqJJJSCp/D5pibp0koQ36IqSScAknJJKEK7x8F1X2cf8AGj/lv+CSS53tT/Dy/pf0L+H+9j8St27H+0avRn/Q1YpFvrimSTezv8TF+iP0QM33kviwjQicEkluKxfqkUySVkIH68kIi6SSUJMD4JmJJKIg7hdDcPikkiAA9SZqEySjAafZzFvp4uiab3MJe0EtJbIJuDGo5LsftkwjG1KTmsaHOb3nBoBdfed6SSqfNFq5M8ydqkkkmE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52400" y="4391561"/>
            <a:ext cx="6892119" cy="1323439"/>
          </a:xfrm>
          <a:prstGeom prst="rect">
            <a:avLst/>
          </a:prstGeom>
          <a:noFill/>
        </p:spPr>
        <p:txBody>
          <a:bodyPr wrap="square" rtlCol="0">
            <a:spAutoFit/>
          </a:bodyPr>
          <a:lstStyle/>
          <a:p>
            <a:r>
              <a:rPr lang="en-US" sz="1600" b="1" dirty="0" smtClean="0">
                <a:latin typeface="+mn-lt"/>
              </a:rPr>
              <a:t>Casey Sclar, Ph.D.</a:t>
            </a:r>
            <a:endParaRPr lang="en-US" sz="1600" dirty="0" smtClean="0">
              <a:latin typeface="+mn-lt"/>
            </a:endParaRPr>
          </a:p>
          <a:p>
            <a:r>
              <a:rPr lang="en-US" sz="1600" i="1" dirty="0" smtClean="0">
                <a:latin typeface="+mn-lt"/>
              </a:rPr>
              <a:t>Plant Health Care Leader - Longwood Gardens Inc.</a:t>
            </a:r>
          </a:p>
          <a:p>
            <a:r>
              <a:rPr lang="en-US" sz="1600" i="1" dirty="0" smtClean="0">
                <a:latin typeface="+mn-lt"/>
              </a:rPr>
              <a:t>Interim Executive Director – American Public Gardens Association</a:t>
            </a:r>
            <a:br>
              <a:rPr lang="en-US" sz="1600" i="1" dirty="0" smtClean="0">
                <a:latin typeface="+mn-lt"/>
              </a:rPr>
            </a:br>
            <a:r>
              <a:rPr lang="en-US" sz="1600" i="1" dirty="0" smtClean="0">
                <a:latin typeface="+mn-lt"/>
              </a:rPr>
              <a:t>csclar@longwoodgardens.org</a:t>
            </a:r>
          </a:p>
          <a:p>
            <a:r>
              <a:rPr lang="en-US" sz="1600" i="1" dirty="0" smtClean="0">
                <a:latin typeface="+mn-lt"/>
              </a:rPr>
              <a:t>csclar@publicgardens.org</a:t>
            </a:r>
          </a:p>
        </p:txBody>
      </p:sp>
      <p:pic>
        <p:nvPicPr>
          <p:cNvPr id="6" name="Picture 5"/>
          <p:cNvPicPr>
            <a:picLocks noChangeAspect="1"/>
          </p:cNvPicPr>
          <p:nvPr/>
        </p:nvPicPr>
        <p:blipFill>
          <a:blip r:embed="rId2" cstate="email">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tretch>
            <a:fillRect/>
          </a:stretch>
        </p:blipFill>
        <p:spPr>
          <a:xfrm>
            <a:off x="1066799" y="5867400"/>
            <a:ext cx="2133601" cy="794652"/>
          </a:xfrm>
          <a:prstGeom prst="rect">
            <a:avLst/>
          </a:prstGeom>
          <a:solidFill>
            <a:schemeClr val="tx1">
              <a:lumMod val="65000"/>
              <a:lumOff val="35000"/>
            </a:schemeClr>
          </a:solidFill>
          <a:ln>
            <a:noFill/>
          </a:ln>
        </p:spPr>
      </p:pic>
    </p:spTree>
    <p:extLst>
      <p:ext uri="{BB962C8B-B14F-4D97-AF65-F5344CB8AC3E}">
        <p14:creationId xmlns:p14="http://schemas.microsoft.com/office/powerpoint/2010/main" val="23496770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9175" y="533400"/>
            <a:ext cx="70580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66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790291"/>
            <a:ext cx="4143304" cy="309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790290"/>
            <a:ext cx="4122684" cy="309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4038600"/>
            <a:ext cx="8466084" cy="1477328"/>
          </a:xfrm>
          <a:prstGeom prst="rect">
            <a:avLst/>
          </a:prstGeom>
        </p:spPr>
        <p:txBody>
          <a:bodyPr wrap="square">
            <a:spAutoFit/>
          </a:bodyPr>
          <a:lstStyle/>
          <a:p>
            <a:r>
              <a:rPr lang="en-US" sz="1800" dirty="0" smtClean="0">
                <a:solidFill>
                  <a:srgbClr val="000000"/>
                </a:solidFill>
                <a:latin typeface="Adobe Caslon Pro"/>
              </a:rPr>
              <a:t>An analysis </a:t>
            </a:r>
            <a:r>
              <a:rPr lang="en-US" sz="1800" dirty="0">
                <a:solidFill>
                  <a:srgbClr val="000000"/>
                </a:solidFill>
                <a:latin typeface="Adobe Caslon Pro"/>
              </a:rPr>
              <a:t>of 28 Greater Philadelphia species, native to Pennsylvania and </a:t>
            </a:r>
            <a:r>
              <a:rPr lang="en-US" sz="1800" dirty="0" smtClean="0">
                <a:solidFill>
                  <a:srgbClr val="000000"/>
                </a:solidFill>
                <a:latin typeface="Adobe Caslon Pro"/>
              </a:rPr>
              <a:t>Delaware Piedmont</a:t>
            </a:r>
            <a:r>
              <a:rPr lang="en-US" sz="1800" dirty="0">
                <a:solidFill>
                  <a:srgbClr val="000000"/>
                </a:solidFill>
                <a:latin typeface="Adobe Caslon Pro"/>
              </a:rPr>
              <a:t>, and 2539 flowering records from 1840 to 2010 indicated that plants </a:t>
            </a:r>
            <a:r>
              <a:rPr lang="en-US" sz="1800" dirty="0" smtClean="0">
                <a:solidFill>
                  <a:srgbClr val="000000"/>
                </a:solidFill>
                <a:latin typeface="Adobe Caslon Pro"/>
              </a:rPr>
              <a:t>are responding </a:t>
            </a:r>
            <a:r>
              <a:rPr lang="en-US" sz="1800" dirty="0">
                <a:solidFill>
                  <a:srgbClr val="000000"/>
                </a:solidFill>
                <a:latin typeface="Adobe Caslon Pro"/>
              </a:rPr>
              <a:t>to rising minimum monthly temperatures. On average, these species </a:t>
            </a:r>
            <a:r>
              <a:rPr lang="en-US" sz="1800" dirty="0" smtClean="0">
                <a:solidFill>
                  <a:srgbClr val="000000"/>
                </a:solidFill>
                <a:latin typeface="Adobe Caslon Pro"/>
              </a:rPr>
              <a:t>are flowering </a:t>
            </a:r>
            <a:r>
              <a:rPr lang="en-US" sz="1800" dirty="0">
                <a:solidFill>
                  <a:srgbClr val="000000"/>
                </a:solidFill>
                <a:latin typeface="Adobe Caslon Pro"/>
              </a:rPr>
              <a:t>16 days earlier over this 170 year period and 2.7 days earlier per </a:t>
            </a:r>
            <a:r>
              <a:rPr lang="en-US" sz="1800" dirty="0" smtClean="0">
                <a:solidFill>
                  <a:srgbClr val="000000"/>
                </a:solidFill>
                <a:latin typeface="Adobe Caslon Pro"/>
              </a:rPr>
              <a:t>°C </a:t>
            </a:r>
            <a:r>
              <a:rPr lang="en-US" sz="1800" dirty="0">
                <a:solidFill>
                  <a:srgbClr val="000000"/>
                </a:solidFill>
                <a:latin typeface="Adobe Caslon Pro"/>
              </a:rPr>
              <a:t>rise </a:t>
            </a:r>
            <a:r>
              <a:rPr lang="en-US" sz="1800" dirty="0" smtClean="0">
                <a:solidFill>
                  <a:srgbClr val="000000"/>
                </a:solidFill>
                <a:latin typeface="Adobe Caslon Pro"/>
              </a:rPr>
              <a:t>in monthly </a:t>
            </a:r>
            <a:r>
              <a:rPr lang="en-US" sz="1800" dirty="0">
                <a:solidFill>
                  <a:srgbClr val="000000"/>
                </a:solidFill>
                <a:latin typeface="Adobe Caslon Pro"/>
              </a:rPr>
              <a:t>minimum temperature.</a:t>
            </a:r>
          </a:p>
        </p:txBody>
      </p:sp>
    </p:spTree>
    <p:extLst>
      <p:ext uri="{BB962C8B-B14F-4D97-AF65-F5344CB8AC3E}">
        <p14:creationId xmlns:p14="http://schemas.microsoft.com/office/powerpoint/2010/main" val="26099799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682388"/>
            <a:ext cx="4029075" cy="303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719919"/>
            <a:ext cx="4089779" cy="306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 y="4038600"/>
            <a:ext cx="8466084" cy="1477328"/>
          </a:xfrm>
          <a:prstGeom prst="rect">
            <a:avLst/>
          </a:prstGeom>
        </p:spPr>
        <p:txBody>
          <a:bodyPr wrap="square">
            <a:spAutoFit/>
          </a:bodyPr>
          <a:lstStyle/>
          <a:p>
            <a:r>
              <a:rPr lang="en-US" sz="1800" dirty="0" smtClean="0">
                <a:solidFill>
                  <a:srgbClr val="000000"/>
                </a:solidFill>
                <a:latin typeface="Adobe Caslon Pro"/>
              </a:rPr>
              <a:t>The one-two month period prior to flowering has the greatest contribution to flowering time reduction</a:t>
            </a:r>
          </a:p>
          <a:p>
            <a:endParaRPr lang="en-US" sz="1800" dirty="0">
              <a:solidFill>
                <a:srgbClr val="000000"/>
              </a:solidFill>
              <a:latin typeface="Adobe Caslon Pro"/>
            </a:endParaRPr>
          </a:p>
          <a:p>
            <a:r>
              <a:rPr lang="en-US" sz="1800" dirty="0" smtClean="0">
                <a:solidFill>
                  <a:srgbClr val="000000"/>
                </a:solidFill>
                <a:latin typeface="Adobe Caslon Pro"/>
              </a:rPr>
              <a:t>Observations in Panchen’s study can only be partially explained by rising temperatures, other factors may also be at play…</a:t>
            </a:r>
            <a:endParaRPr lang="en-US" sz="1800" dirty="0">
              <a:solidFill>
                <a:srgbClr val="000000"/>
              </a:solidFill>
              <a:latin typeface="Adobe Caslon Pro"/>
            </a:endParaRPr>
          </a:p>
        </p:txBody>
      </p:sp>
    </p:spTree>
    <p:extLst>
      <p:ext uri="{BB962C8B-B14F-4D97-AF65-F5344CB8AC3E}">
        <p14:creationId xmlns:p14="http://schemas.microsoft.com/office/powerpoint/2010/main" val="26498919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381000" y="379413"/>
            <a:ext cx="8229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i="0" smtClean="0">
                <a:solidFill>
                  <a:srgbClr val="FFFFFF"/>
                </a:solidFill>
                <a:latin typeface="Arial" charset="0"/>
              </a:rPr>
              <a:t>The flowering sequence of plants can be used as a </a:t>
            </a:r>
            <a:r>
              <a:rPr lang="en-US" sz="2800" i="0" smtClean="0">
                <a:solidFill>
                  <a:srgbClr val="FFFF00"/>
                </a:solidFill>
                <a:latin typeface="Arial" charset="0"/>
              </a:rPr>
              <a:t>biological calendar</a:t>
            </a:r>
            <a:r>
              <a:rPr lang="en-US" sz="2800" i="0" smtClean="0">
                <a:solidFill>
                  <a:srgbClr val="FFFFFF"/>
                </a:solidFill>
                <a:latin typeface="Arial" charset="0"/>
              </a:rPr>
              <a:t> to track degree-days and schedule pest management appointments.</a:t>
            </a:r>
          </a:p>
        </p:txBody>
      </p:sp>
      <p:pic>
        <p:nvPicPr>
          <p:cNvPr id="159747" name="Picture 3" descr="Redbud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2349500"/>
            <a:ext cx="2514600" cy="16256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9748" name="Picture 4" descr="gypsymot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24200" y="2362200"/>
            <a:ext cx="1285875" cy="16002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9749" name="Picture 5" descr="lilac"/>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72000" y="2382838"/>
            <a:ext cx="1981200" cy="1563687"/>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9750" name="Picture 6" descr="Pine needle scale eggs"/>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05600" y="2381250"/>
            <a:ext cx="2057400" cy="154622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9751" name="Picture 7" descr="BBB_DGNielsen"/>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19800" y="4343400"/>
            <a:ext cx="2895600" cy="180022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9752" name="Picture 8" descr="black locust blooms"/>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48200" y="4343400"/>
            <a:ext cx="1231900" cy="18288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9753" name="Picture 9" descr="Black Cherry Bloom"/>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28600" y="4357688"/>
            <a:ext cx="2667000" cy="1814512"/>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9754" name="Picture 10" descr="Gypsy moth spray"/>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24200" y="4343400"/>
            <a:ext cx="1328738" cy="18288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9755" name="Text Box 11"/>
          <p:cNvSpPr txBox="1">
            <a:spLocks noChangeArrowheads="1"/>
          </p:cNvSpPr>
          <p:nvPr/>
        </p:nvSpPr>
        <p:spPr bwMode="auto">
          <a:xfrm rot="5400000">
            <a:off x="3421063" y="5173662"/>
            <a:ext cx="1905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i="0" smtClean="0">
                <a:solidFill>
                  <a:srgbClr val="FFFFFF"/>
                </a:solidFill>
                <a:latin typeface="Arial" charset="0"/>
              </a:rPr>
              <a:t>S. Gage, Michigan State Univ.</a:t>
            </a:r>
          </a:p>
        </p:txBody>
      </p:sp>
      <p:sp>
        <p:nvSpPr>
          <p:cNvPr id="159756" name="Text Box 12"/>
          <p:cNvSpPr txBox="1">
            <a:spLocks noChangeArrowheads="1"/>
          </p:cNvSpPr>
          <p:nvPr/>
        </p:nvSpPr>
        <p:spPr bwMode="auto">
          <a:xfrm>
            <a:off x="6019800" y="5897563"/>
            <a:ext cx="2438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i="0" smtClean="0">
                <a:solidFill>
                  <a:srgbClr val="000000"/>
                </a:solidFill>
                <a:latin typeface="Arial" charset="0"/>
              </a:rPr>
              <a:t>D.G. Nielsen, Ohio State Univ.</a:t>
            </a:r>
          </a:p>
        </p:txBody>
      </p:sp>
    </p:spTree>
    <p:extLst>
      <p:ext uri="{BB962C8B-B14F-4D97-AF65-F5344CB8AC3E}">
        <p14:creationId xmlns:p14="http://schemas.microsoft.com/office/powerpoint/2010/main" val="21343378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066800" y="457200"/>
            <a:ext cx="6934200" cy="61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0" smtClean="0">
                <a:solidFill>
                  <a:srgbClr val="66FF33"/>
                </a:solidFill>
                <a:latin typeface="Arial" charset="0"/>
              </a:rPr>
              <a:t>        Phenological Sequence for Secrest Arboretum</a:t>
            </a:r>
          </a:p>
          <a:p>
            <a:endParaRPr lang="en-US" sz="1800" i="0" smtClean="0">
              <a:solidFill>
                <a:srgbClr val="FFFFFF"/>
              </a:solidFill>
              <a:latin typeface="Arial" charset="0"/>
            </a:endParaRPr>
          </a:p>
          <a:p>
            <a:r>
              <a:rPr lang="en-US" sz="1800" i="0" smtClean="0">
                <a:solidFill>
                  <a:srgbClr val="66FF33"/>
                </a:solidFill>
                <a:latin typeface="Arial" charset="0"/>
              </a:rPr>
              <a:t> </a:t>
            </a:r>
            <a:r>
              <a:rPr lang="en-US" sz="1800" i="0" smtClean="0">
                <a:solidFill>
                  <a:srgbClr val="FFFFFF"/>
                </a:solidFill>
                <a:latin typeface="Arial" charset="0"/>
              </a:rPr>
              <a:t>Species			  Event		        Degree-Days</a:t>
            </a:r>
          </a:p>
          <a:p>
            <a:endParaRPr lang="en-US" sz="1800" i="0" u="sng" smtClean="0">
              <a:solidFill>
                <a:srgbClr val="66FF33"/>
              </a:solidFill>
              <a:latin typeface="Arial" charset="0"/>
            </a:endParaRPr>
          </a:p>
          <a:p>
            <a:r>
              <a:rPr lang="en-US" sz="1800" i="0" smtClean="0">
                <a:solidFill>
                  <a:srgbClr val="FFFF00"/>
                </a:solidFill>
                <a:latin typeface="Arial" charset="0"/>
              </a:rPr>
              <a:t>Red Maple		first bloom		 45</a:t>
            </a:r>
          </a:p>
          <a:p>
            <a:r>
              <a:rPr lang="en-US" sz="1800" i="0" smtClean="0">
                <a:solidFill>
                  <a:srgbClr val="FFFFFF"/>
                </a:solidFill>
                <a:latin typeface="Arial" charset="0"/>
              </a:rPr>
              <a:t>Eastern Tent Caterpillar	egg hatch		 92</a:t>
            </a:r>
          </a:p>
          <a:p>
            <a:r>
              <a:rPr lang="en-US" sz="1800" i="0" smtClean="0">
                <a:solidFill>
                  <a:srgbClr val="FFFF00"/>
                </a:solidFill>
                <a:latin typeface="Arial" charset="0"/>
              </a:rPr>
              <a:t>Eastern Redbud		first bloom		197</a:t>
            </a:r>
          </a:p>
          <a:p>
            <a:r>
              <a:rPr lang="en-US" sz="1800" i="0" smtClean="0">
                <a:solidFill>
                  <a:srgbClr val="FFFFFF"/>
                </a:solidFill>
                <a:latin typeface="Arial" charset="0"/>
              </a:rPr>
              <a:t>Gypsy Moth		egg hatch		203</a:t>
            </a:r>
          </a:p>
          <a:p>
            <a:r>
              <a:rPr lang="en-US" sz="1800" i="0" smtClean="0">
                <a:solidFill>
                  <a:srgbClr val="FFFF00"/>
                </a:solidFill>
                <a:latin typeface="Arial" charset="0"/>
              </a:rPr>
              <a:t>Snowdrift Crabapple	first bloom		214</a:t>
            </a:r>
          </a:p>
          <a:p>
            <a:r>
              <a:rPr lang="en-US" sz="1800" i="0" smtClean="0">
                <a:solidFill>
                  <a:srgbClr val="FFFFFF"/>
                </a:solidFill>
                <a:latin typeface="Arial" charset="0"/>
              </a:rPr>
              <a:t>Birch Leafminer		adult emergence		231</a:t>
            </a:r>
          </a:p>
          <a:p>
            <a:r>
              <a:rPr lang="en-US" sz="1800" i="0" smtClean="0">
                <a:solidFill>
                  <a:srgbClr val="FFFF00"/>
                </a:solidFill>
                <a:latin typeface="Arial" charset="0"/>
              </a:rPr>
              <a:t>Common Lilac		first bloom		238</a:t>
            </a:r>
          </a:p>
          <a:p>
            <a:r>
              <a:rPr lang="en-US" sz="1800" i="0" smtClean="0">
                <a:solidFill>
                  <a:srgbClr val="FFFFFF"/>
                </a:solidFill>
                <a:latin typeface="Arial" charset="0"/>
              </a:rPr>
              <a:t>Pine Needle Scale	egg hatch		301</a:t>
            </a:r>
          </a:p>
          <a:p>
            <a:r>
              <a:rPr lang="en-US" sz="1800" i="0" smtClean="0">
                <a:solidFill>
                  <a:srgbClr val="FFFF00"/>
                </a:solidFill>
                <a:latin typeface="Arial" charset="0"/>
              </a:rPr>
              <a:t>Vanhoutte Spirea		first bloom		309</a:t>
            </a:r>
          </a:p>
          <a:p>
            <a:r>
              <a:rPr lang="en-US" sz="1800" i="0" smtClean="0">
                <a:solidFill>
                  <a:srgbClr val="FFFFFF"/>
                </a:solidFill>
                <a:latin typeface="Arial" charset="0"/>
              </a:rPr>
              <a:t>Lilac Borer		adult emergence		336</a:t>
            </a:r>
          </a:p>
          <a:p>
            <a:r>
              <a:rPr lang="en-US" sz="1800" i="0" smtClean="0">
                <a:solidFill>
                  <a:srgbClr val="FFFF00"/>
                </a:solidFill>
                <a:latin typeface="Arial" charset="0"/>
              </a:rPr>
              <a:t>Black Cherry		first bloom		376</a:t>
            </a:r>
          </a:p>
          <a:p>
            <a:r>
              <a:rPr lang="en-US" sz="1800" i="0" smtClean="0">
                <a:solidFill>
                  <a:srgbClr val="FFFFFF"/>
                </a:solidFill>
                <a:latin typeface="Arial" charset="0"/>
              </a:rPr>
              <a:t>Euonymus Scale		egg hatch		463</a:t>
            </a:r>
          </a:p>
          <a:p>
            <a:r>
              <a:rPr lang="en-US" sz="1800" i="0" smtClean="0">
                <a:solidFill>
                  <a:srgbClr val="FFFF00"/>
                </a:solidFill>
                <a:latin typeface="Arial" charset="0"/>
              </a:rPr>
              <a:t>Black Locust		first bloom		503</a:t>
            </a:r>
          </a:p>
          <a:p>
            <a:r>
              <a:rPr lang="en-US" sz="1800" i="0" smtClean="0">
                <a:solidFill>
                  <a:srgbClr val="FFFFFF"/>
                </a:solidFill>
                <a:latin typeface="Arial" charset="0"/>
              </a:rPr>
              <a:t>Bronze Birch Borer	adult emergence		519</a:t>
            </a:r>
          </a:p>
          <a:p>
            <a:r>
              <a:rPr lang="en-US" sz="1800" i="0" smtClean="0">
                <a:solidFill>
                  <a:srgbClr val="FFFF00"/>
                </a:solidFill>
                <a:latin typeface="Arial" charset="0"/>
              </a:rPr>
              <a:t>Mountain-laurel		first bloom		565</a:t>
            </a:r>
          </a:p>
          <a:p>
            <a:r>
              <a:rPr lang="en-US" sz="1800" i="0" smtClean="0">
                <a:solidFill>
                  <a:srgbClr val="FFFFFF"/>
                </a:solidFill>
                <a:latin typeface="Arial" charset="0"/>
              </a:rPr>
              <a:t>Juniper Scale		egg hatch		579</a:t>
            </a:r>
          </a:p>
          <a:p>
            <a:r>
              <a:rPr lang="en-US" sz="1800" i="0" smtClean="0">
                <a:solidFill>
                  <a:srgbClr val="FFFF00"/>
                </a:solidFill>
                <a:latin typeface="Arial" charset="0"/>
              </a:rPr>
              <a:t>Littleleaf Linden		first bloom		878</a:t>
            </a:r>
          </a:p>
          <a:p>
            <a:r>
              <a:rPr lang="en-US" sz="1800" i="0" smtClean="0">
                <a:solidFill>
                  <a:srgbClr val="FFFFFF"/>
                </a:solidFill>
                <a:latin typeface="Arial" charset="0"/>
              </a:rPr>
              <a:t>Japanese Beetle		adult emergence		966</a:t>
            </a:r>
          </a:p>
        </p:txBody>
      </p:sp>
      <p:sp>
        <p:nvSpPr>
          <p:cNvPr id="16387" name="Line 3"/>
          <p:cNvSpPr>
            <a:spLocks noChangeShapeType="1"/>
          </p:cNvSpPr>
          <p:nvPr/>
        </p:nvSpPr>
        <p:spPr bwMode="auto">
          <a:xfrm>
            <a:off x="1143000" y="1447800"/>
            <a:ext cx="647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i="0" smtClean="0">
              <a:solidFill>
                <a:srgbClr val="000000"/>
              </a:solidFill>
              <a:latin typeface="Arial" charset="0"/>
            </a:endParaRPr>
          </a:p>
        </p:txBody>
      </p:sp>
      <p:sp>
        <p:nvSpPr>
          <p:cNvPr id="16389" name="Line 5"/>
          <p:cNvSpPr>
            <a:spLocks noChangeShapeType="1"/>
          </p:cNvSpPr>
          <p:nvPr/>
        </p:nvSpPr>
        <p:spPr bwMode="auto">
          <a:xfrm>
            <a:off x="914400" y="1524000"/>
            <a:ext cx="6858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i="0" smtClean="0">
              <a:solidFill>
                <a:srgbClr val="000000"/>
              </a:solidFill>
              <a:latin typeface="Arial" charset="0"/>
            </a:endParaRPr>
          </a:p>
        </p:txBody>
      </p:sp>
    </p:spTree>
    <p:extLst>
      <p:ext uri="{BB962C8B-B14F-4D97-AF65-F5344CB8AC3E}">
        <p14:creationId xmlns:p14="http://schemas.microsoft.com/office/powerpoint/2010/main" val="18432309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pic>
        <p:nvPicPr>
          <p:cNvPr id="4" name="Picture 3" descr="Image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3352800"/>
            <a:ext cx="2590800" cy="2390124"/>
          </a:xfrm>
          <a:prstGeom prst="rect">
            <a:avLst/>
          </a:prstGeom>
          <a:noFill/>
          <a:ln w="9525">
            <a:solidFill>
              <a:schemeClr val="bg1"/>
            </a:solidFill>
            <a:miter lim="800000"/>
            <a:headEnd/>
            <a:tailEnd/>
          </a:ln>
        </p:spPr>
      </p:pic>
      <p:pic>
        <p:nvPicPr>
          <p:cNvPr id="5" name="Picture 2" descr="Taxus Nurse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219200"/>
            <a:ext cx="3026535" cy="1905000"/>
          </a:xfrm>
          <a:prstGeom prst="rect">
            <a:avLst/>
          </a:prstGeom>
          <a:noFill/>
          <a:ln w="15875">
            <a:solidFill>
              <a:schemeClr val="bg1"/>
            </a:solidFill>
            <a:miter lim="800000"/>
            <a:headEnd/>
            <a:tailEnd/>
          </a:ln>
        </p:spPr>
      </p:pic>
      <p:sp>
        <p:nvSpPr>
          <p:cNvPr id="6" name="Text Box 6"/>
          <p:cNvSpPr txBox="1">
            <a:spLocks noChangeArrowheads="1"/>
          </p:cNvSpPr>
          <p:nvPr/>
        </p:nvSpPr>
        <p:spPr bwMode="auto">
          <a:xfrm>
            <a:off x="533400" y="120650"/>
            <a:ext cx="8153400" cy="954107"/>
          </a:xfrm>
          <a:prstGeom prst="rect">
            <a:avLst/>
          </a:prstGeom>
          <a:noFill/>
          <a:ln w="9525">
            <a:noFill/>
            <a:miter lim="800000"/>
            <a:headEnd/>
            <a:tailEnd/>
          </a:ln>
          <a:effectLst/>
        </p:spPr>
        <p:txBody>
          <a:bodyPr wrap="square">
            <a:spAutoFit/>
          </a:bodyPr>
          <a:lstStyle/>
          <a:p>
            <a:pPr>
              <a:spcBef>
                <a:spcPct val="50000"/>
              </a:spcBef>
            </a:pPr>
            <a:r>
              <a:rPr lang="en-US" sz="2800" i="0" dirty="0">
                <a:solidFill>
                  <a:srgbClr val="FFFF00"/>
                </a:solidFill>
                <a:latin typeface="Arial" charset="0"/>
              </a:rPr>
              <a:t>Black vine weevil </a:t>
            </a:r>
            <a:r>
              <a:rPr lang="en-US" sz="2800" i="0" dirty="0" smtClean="0">
                <a:solidFill>
                  <a:srgbClr val="FFFF00"/>
                </a:solidFill>
                <a:latin typeface="Arial" charset="0"/>
              </a:rPr>
              <a:t>now emerging 2-3 weeks earlier than in 1970</a:t>
            </a:r>
            <a:endParaRPr lang="en-US" sz="2800" i="0" dirty="0">
              <a:solidFill>
                <a:srgbClr val="FFFFFF"/>
              </a:solidFill>
              <a:latin typeface="Arial" charset="0"/>
            </a:endParaRPr>
          </a:p>
        </p:txBody>
      </p:sp>
      <p:grpSp>
        <p:nvGrpSpPr>
          <p:cNvPr id="7" name="Group 17"/>
          <p:cNvGrpSpPr>
            <a:grpSpLocks/>
          </p:cNvGrpSpPr>
          <p:nvPr/>
        </p:nvGrpSpPr>
        <p:grpSpPr bwMode="auto">
          <a:xfrm>
            <a:off x="5064125" y="1143000"/>
            <a:ext cx="3241675" cy="2286000"/>
            <a:chOff x="3216" y="991"/>
            <a:chExt cx="2090" cy="1372"/>
          </a:xfrm>
        </p:grpSpPr>
        <p:pic>
          <p:nvPicPr>
            <p:cNvPr id="8" name="Picture 11" descr="BVW stag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6" y="991"/>
              <a:ext cx="2090" cy="1372"/>
            </a:xfrm>
            <a:prstGeom prst="rect">
              <a:avLst/>
            </a:prstGeom>
            <a:noFill/>
            <a:ln w="15875">
              <a:solidFill>
                <a:schemeClr val="bg1"/>
              </a:solidFill>
              <a:miter lim="800000"/>
              <a:headEnd/>
              <a:tailEnd/>
            </a:ln>
          </p:spPr>
        </p:pic>
        <p:sp>
          <p:nvSpPr>
            <p:cNvPr id="9" name="Text Box 13"/>
            <p:cNvSpPr txBox="1">
              <a:spLocks noChangeArrowheads="1"/>
            </p:cNvSpPr>
            <p:nvPr/>
          </p:nvSpPr>
          <p:spPr bwMode="auto">
            <a:xfrm>
              <a:off x="3216" y="2160"/>
              <a:ext cx="1929" cy="170"/>
            </a:xfrm>
            <a:prstGeom prst="rect">
              <a:avLst/>
            </a:prstGeom>
            <a:noFill/>
            <a:ln w="9525">
              <a:noFill/>
              <a:miter lim="800000"/>
              <a:headEnd/>
              <a:tailEnd/>
            </a:ln>
            <a:effectLst/>
          </p:spPr>
          <p:txBody>
            <a:bodyPr>
              <a:spAutoFit/>
            </a:bodyPr>
            <a:lstStyle/>
            <a:p>
              <a:pPr>
                <a:spcBef>
                  <a:spcPct val="50000"/>
                </a:spcBef>
              </a:pPr>
              <a:r>
                <a:rPr lang="en-US" sz="1200" i="0">
                  <a:solidFill>
                    <a:srgbClr val="FFFFFF"/>
                  </a:solidFill>
                  <a:latin typeface="Arial" charset="0"/>
                </a:rPr>
                <a:t>D.G. Nielsen, Ohio State University</a:t>
              </a:r>
            </a:p>
          </p:txBody>
        </p:sp>
      </p:grpSp>
      <p:grpSp>
        <p:nvGrpSpPr>
          <p:cNvPr id="10" name="Group 18"/>
          <p:cNvGrpSpPr>
            <a:grpSpLocks/>
          </p:cNvGrpSpPr>
          <p:nvPr/>
        </p:nvGrpSpPr>
        <p:grpSpPr bwMode="auto">
          <a:xfrm>
            <a:off x="5105401" y="3733800"/>
            <a:ext cx="3200287" cy="2587625"/>
            <a:chOff x="3312" y="2314"/>
            <a:chExt cx="2171" cy="1630"/>
          </a:xfrm>
        </p:grpSpPr>
        <p:pic>
          <p:nvPicPr>
            <p:cNvPr id="11" name="Picture 12" descr="Untitled-46"/>
            <p:cNvPicPr>
              <a:picLocks noChangeAspect="1" noChangeArrowheads="1"/>
            </p:cNvPicPr>
            <p:nvPr/>
          </p:nvPicPr>
          <p:blipFill>
            <a:blip r:embed="rId5" cstate="screen"/>
            <a:srcRect/>
            <a:stretch>
              <a:fillRect/>
            </a:stretch>
          </p:blipFill>
          <p:spPr bwMode="auto">
            <a:xfrm>
              <a:off x="3312" y="2314"/>
              <a:ext cx="2171" cy="1588"/>
            </a:xfrm>
            <a:prstGeom prst="rect">
              <a:avLst/>
            </a:prstGeom>
            <a:noFill/>
            <a:ln w="15875">
              <a:solidFill>
                <a:schemeClr val="bg1"/>
              </a:solidFill>
              <a:miter lim="800000"/>
              <a:headEnd/>
              <a:tailEnd/>
            </a:ln>
          </p:spPr>
        </p:pic>
        <p:sp>
          <p:nvSpPr>
            <p:cNvPr id="12" name="Text Box 16"/>
            <p:cNvSpPr txBox="1">
              <a:spLocks noChangeArrowheads="1"/>
            </p:cNvSpPr>
            <p:nvPr/>
          </p:nvSpPr>
          <p:spPr bwMode="auto">
            <a:xfrm rot="16200000">
              <a:off x="2845" y="3202"/>
              <a:ext cx="1209" cy="275"/>
            </a:xfrm>
            <a:prstGeom prst="rect">
              <a:avLst/>
            </a:prstGeom>
            <a:noFill/>
            <a:ln w="9525">
              <a:noFill/>
              <a:miter lim="800000"/>
              <a:headEnd/>
              <a:tailEnd/>
            </a:ln>
            <a:effectLst/>
          </p:spPr>
          <p:txBody>
            <a:bodyPr>
              <a:spAutoFit/>
            </a:bodyPr>
            <a:lstStyle/>
            <a:p>
              <a:pPr>
                <a:spcBef>
                  <a:spcPct val="50000"/>
                </a:spcBef>
              </a:pPr>
              <a:r>
                <a:rPr lang="en-US" sz="1200" i="0" dirty="0">
                  <a:solidFill>
                    <a:srgbClr val="000000"/>
                  </a:solidFill>
                  <a:latin typeface="Arial" charset="0"/>
                </a:rPr>
                <a:t>D.G. Nielsen, Ohio State University</a:t>
              </a:r>
            </a:p>
          </p:txBody>
        </p:sp>
      </p:grpSp>
      <p:sp>
        <p:nvSpPr>
          <p:cNvPr id="13" name="TextBox 12"/>
          <p:cNvSpPr txBox="1"/>
          <p:nvPr/>
        </p:nvSpPr>
        <p:spPr>
          <a:xfrm>
            <a:off x="533400" y="5791200"/>
            <a:ext cx="2286000" cy="461665"/>
          </a:xfrm>
          <a:prstGeom prst="rect">
            <a:avLst/>
          </a:prstGeom>
          <a:noFill/>
          <a:ln>
            <a:solidFill>
              <a:schemeClr val="bg1"/>
            </a:solidFill>
          </a:ln>
        </p:spPr>
        <p:txBody>
          <a:bodyPr wrap="square" rtlCol="0">
            <a:spAutoFit/>
          </a:bodyPr>
          <a:lstStyle/>
          <a:p>
            <a:r>
              <a:rPr lang="en-US" i="0" dirty="0" smtClean="0">
                <a:solidFill>
                  <a:srgbClr val="FFFFFF"/>
                </a:solidFill>
                <a:latin typeface="Arial" charset="0"/>
              </a:rPr>
              <a:t>Gina Penny</a:t>
            </a:r>
            <a:endParaRPr lang="en-US" i="0" dirty="0">
              <a:solidFill>
                <a:srgbClr val="FFFFFF"/>
              </a:solidFill>
              <a:latin typeface="Arial" charset="0"/>
            </a:endParaRPr>
          </a:p>
        </p:txBody>
      </p:sp>
      <p:sp>
        <p:nvSpPr>
          <p:cNvPr id="14" name="Text Box 3"/>
          <p:cNvSpPr txBox="1">
            <a:spLocks noChangeArrowheads="1"/>
          </p:cNvSpPr>
          <p:nvPr/>
        </p:nvSpPr>
        <p:spPr bwMode="auto">
          <a:xfrm>
            <a:off x="1828800" y="63246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0" dirty="0" err="1">
                <a:solidFill>
                  <a:srgbClr val="FFFF00"/>
                </a:solidFill>
                <a:latin typeface="Arial" charset="0"/>
              </a:rPr>
              <a:t>Multiflora</a:t>
            </a:r>
            <a:r>
              <a:rPr lang="en-US" i="0" dirty="0">
                <a:solidFill>
                  <a:srgbClr val="FFFF00"/>
                </a:solidFill>
                <a:latin typeface="Arial" charset="0"/>
              </a:rPr>
              <a:t> rose, </a:t>
            </a:r>
            <a:r>
              <a:rPr lang="en-US" dirty="0">
                <a:solidFill>
                  <a:srgbClr val="FFFF00"/>
                </a:solidFill>
                <a:latin typeface="Arial" charset="0"/>
              </a:rPr>
              <a:t>Rosa </a:t>
            </a:r>
            <a:r>
              <a:rPr lang="en-US" dirty="0" err="1">
                <a:solidFill>
                  <a:srgbClr val="FFFF00"/>
                </a:solidFill>
                <a:latin typeface="Arial" charset="0"/>
              </a:rPr>
              <a:t>multiflora</a:t>
            </a:r>
            <a:endParaRPr lang="en-US" dirty="0">
              <a:solidFill>
                <a:srgbClr val="FFFF00"/>
              </a:solidFill>
              <a:latin typeface="Arial" charset="0"/>
            </a:endParaRPr>
          </a:p>
        </p:txBody>
      </p:sp>
      <p:pic>
        <p:nvPicPr>
          <p:cNvPr id="15" name="Picture 4" descr="Multiflora ros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7400" y="3665132"/>
            <a:ext cx="4267200" cy="2716618"/>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19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1447800" y="228600"/>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smtClean="0">
                <a:solidFill>
                  <a:srgbClr val="FFFF00"/>
                </a:solidFill>
                <a:latin typeface="Arial" charset="0"/>
              </a:rPr>
              <a:t>Key premise:  </a:t>
            </a:r>
            <a:r>
              <a:rPr lang="en-US" sz="2800" i="0" smtClean="0">
                <a:solidFill>
                  <a:srgbClr val="FFFFFF"/>
                </a:solidFill>
                <a:latin typeface="Arial" charset="0"/>
              </a:rPr>
              <a:t>phenological sequence remains constant from year-to-year.</a:t>
            </a:r>
          </a:p>
        </p:txBody>
      </p:sp>
      <p:pic>
        <p:nvPicPr>
          <p:cNvPr id="4198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460500"/>
            <a:ext cx="7772400" cy="516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4782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ctrTitle"/>
          </p:nvPr>
        </p:nvSpPr>
        <p:spPr>
          <a:xfrm>
            <a:off x="685800" y="304800"/>
            <a:ext cx="4724400" cy="4038600"/>
          </a:xfrm>
        </p:spPr>
        <p:txBody>
          <a:bodyPr/>
          <a:lstStyle/>
          <a:p>
            <a:r>
              <a:rPr lang="en-US" sz="3600" b="1"/>
              <a:t/>
            </a:r>
            <a:br>
              <a:rPr lang="en-US" sz="3600" b="1"/>
            </a:br>
            <a:r>
              <a:rPr lang="en-US" sz="2800" b="1">
                <a:solidFill>
                  <a:srgbClr val="FF0000"/>
                </a:solidFill>
                <a:effectLst>
                  <a:outerShdw blurRad="38100" dist="38100" dir="2700000" algn="tl">
                    <a:srgbClr val="C0C0C0"/>
                  </a:outerShdw>
                </a:effectLst>
              </a:rPr>
              <a:t>Implications of Climate Change for Agricultural Pest Management</a:t>
            </a:r>
            <a:r>
              <a:rPr lang="en-US" sz="2800" b="1"/>
              <a:t/>
            </a:r>
            <a:br>
              <a:rPr lang="en-US" sz="2800" b="1"/>
            </a:br>
            <a:r>
              <a:rPr lang="en-US" sz="3600" b="1"/>
              <a:t/>
            </a:r>
            <a:br>
              <a:rPr lang="en-US" sz="3600" b="1"/>
            </a:br>
            <a:r>
              <a:rPr lang="en-US" sz="2400" b="1">
                <a:solidFill>
                  <a:srgbClr val="FF0000"/>
                </a:solidFill>
              </a:rPr>
              <a:t>OARDC SEEDS Interdisciplinary Project</a:t>
            </a:r>
            <a:r>
              <a:rPr lang="en-US" sz="2400" b="1"/>
              <a:t/>
            </a:r>
            <a:br>
              <a:rPr lang="en-US" sz="2400" b="1"/>
            </a:br>
            <a:endParaRPr lang="en-US" sz="2400" b="1"/>
          </a:p>
        </p:txBody>
      </p:sp>
      <p:sp>
        <p:nvSpPr>
          <p:cNvPr id="491523" name="Rectangle 3"/>
          <p:cNvSpPr>
            <a:spLocks noGrp="1" noChangeArrowheads="1"/>
          </p:cNvSpPr>
          <p:nvPr>
            <p:ph type="subTitle" idx="1"/>
          </p:nvPr>
        </p:nvSpPr>
        <p:spPr>
          <a:xfrm>
            <a:off x="457200" y="4876800"/>
            <a:ext cx="8382000" cy="1447800"/>
          </a:xfrm>
        </p:spPr>
        <p:txBody>
          <a:bodyPr/>
          <a:lstStyle/>
          <a:p>
            <a:pPr algn="l">
              <a:lnSpc>
                <a:spcPct val="80000"/>
              </a:lnSpc>
            </a:pPr>
            <a:r>
              <a:rPr lang="en-US" sz="1600" b="1" dirty="0"/>
              <a:t>Robin A. J. Taylor                                    John </a:t>
            </a:r>
            <a:r>
              <a:rPr lang="en-US" sz="1600" b="1" dirty="0" err="1"/>
              <a:t>Cardina</a:t>
            </a:r>
            <a:r>
              <a:rPr lang="en-US" sz="1600" b="1" dirty="0"/>
              <a:t> </a:t>
            </a:r>
            <a:r>
              <a:rPr lang="en-US" sz="1600" dirty="0"/>
              <a:t/>
            </a:r>
            <a:br>
              <a:rPr lang="en-US" sz="1600" dirty="0"/>
            </a:br>
            <a:r>
              <a:rPr lang="en-US" sz="1600" dirty="0"/>
              <a:t>Department of Entomology                        Department of Horticulture &amp; Crop Science </a:t>
            </a:r>
            <a:br>
              <a:rPr lang="en-US" sz="1600" dirty="0"/>
            </a:br>
            <a:r>
              <a:rPr lang="en-US" sz="1600" dirty="0"/>
              <a:t>     </a:t>
            </a:r>
            <a:br>
              <a:rPr lang="en-US" sz="1600" dirty="0"/>
            </a:br>
            <a:r>
              <a:rPr lang="en-US" sz="1600" dirty="0"/>
              <a:t/>
            </a:r>
            <a:br>
              <a:rPr lang="en-US" sz="1600" dirty="0"/>
            </a:br>
            <a:r>
              <a:rPr lang="en-US" sz="1600" b="1" dirty="0"/>
              <a:t>Daniel A. Herms                                       Richard H. Moore</a:t>
            </a:r>
            <a:r>
              <a:rPr lang="en-US" sz="1600" dirty="0"/>
              <a:t/>
            </a:r>
            <a:br>
              <a:rPr lang="en-US" sz="1600" dirty="0"/>
            </a:br>
            <a:r>
              <a:rPr lang="en-US" sz="1600" dirty="0"/>
              <a:t>Department of Entomology                        Human and Community Resource Development</a:t>
            </a:r>
          </a:p>
        </p:txBody>
      </p:sp>
      <p:pic>
        <p:nvPicPr>
          <p:cNvPr id="491524" name="Picture 4" descr="FarmAerialViewRed"/>
          <p:cNvPicPr>
            <a:picLocks noChangeAspect="1" noChangeArrowheads="1"/>
          </p:cNvPicPr>
          <p:nvPr/>
        </p:nvPicPr>
        <p:blipFill>
          <a:blip r:embed="rId2" cstate="screen"/>
          <a:srcRect/>
          <a:stretch>
            <a:fillRect/>
          </a:stretch>
        </p:blipFill>
        <p:spPr bwMode="auto">
          <a:xfrm>
            <a:off x="5943600" y="152400"/>
            <a:ext cx="3048000" cy="4267200"/>
          </a:xfrm>
          <a:prstGeom prst="rect">
            <a:avLst/>
          </a:prstGeom>
          <a:noFill/>
        </p:spPr>
      </p:pic>
    </p:spTree>
    <p:extLst>
      <p:ext uri="{BB962C8B-B14F-4D97-AF65-F5344CB8AC3E}">
        <p14:creationId xmlns:p14="http://schemas.microsoft.com/office/powerpoint/2010/main" val="4507139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533400" y="533400"/>
            <a:ext cx="8153400" cy="2308324"/>
          </a:xfrm>
          <a:prstGeom prst="rect">
            <a:avLst/>
          </a:prstGeom>
          <a:noFill/>
          <a:ln w="9525">
            <a:noFill/>
            <a:miter lim="800000"/>
            <a:headEnd/>
            <a:tailEnd/>
          </a:ln>
          <a:effectLst/>
        </p:spPr>
        <p:txBody>
          <a:bodyPr>
            <a:spAutoFit/>
          </a:bodyPr>
          <a:lstStyle/>
          <a:p>
            <a:pPr marL="342900" indent="-342900"/>
            <a:r>
              <a:rPr lang="en-US" sz="3600" i="0" dirty="0" smtClean="0">
                <a:solidFill>
                  <a:srgbClr val="FFFF00"/>
                </a:solidFill>
                <a:latin typeface="Arial" charset="0"/>
              </a:rPr>
              <a:t>Synthesis: Diversity, Distribution, and</a:t>
            </a:r>
          </a:p>
          <a:p>
            <a:pPr marL="342900" indent="-342900"/>
            <a:r>
              <a:rPr lang="en-US" sz="3600" i="0" dirty="0" smtClean="0">
                <a:solidFill>
                  <a:srgbClr val="FFFF00"/>
                </a:solidFill>
                <a:latin typeface="Arial" charset="0"/>
              </a:rPr>
              <a:t>Abundance   </a:t>
            </a:r>
            <a:endParaRPr lang="en-US" sz="3600" i="0" dirty="0">
              <a:solidFill>
                <a:srgbClr val="FFFF00"/>
              </a:solidFill>
              <a:latin typeface="Arial" charset="0"/>
            </a:endParaRPr>
          </a:p>
          <a:p>
            <a:pPr marL="342900" indent="-342900"/>
            <a:endParaRPr lang="en-US" sz="3600" i="0" dirty="0" smtClean="0">
              <a:solidFill>
                <a:srgbClr val="FFFF00"/>
              </a:solidFill>
              <a:latin typeface="Arial" charset="0"/>
            </a:endParaRPr>
          </a:p>
          <a:p>
            <a:pPr marL="342900" indent="-342900"/>
            <a:endParaRPr lang="en-US" sz="3600" i="0" dirty="0">
              <a:solidFill>
                <a:srgbClr val="FFFF00"/>
              </a:solidFill>
              <a:latin typeface="Arial" charset="0"/>
            </a:endParaRPr>
          </a:p>
        </p:txBody>
      </p:sp>
      <p:sp>
        <p:nvSpPr>
          <p:cNvPr id="3" name="Text Box 2"/>
          <p:cNvSpPr txBox="1">
            <a:spLocks noChangeArrowheads="1"/>
          </p:cNvSpPr>
          <p:nvPr/>
        </p:nvSpPr>
        <p:spPr bwMode="auto">
          <a:xfrm>
            <a:off x="533400" y="1974771"/>
            <a:ext cx="8153400" cy="4247317"/>
          </a:xfrm>
          <a:prstGeom prst="rect">
            <a:avLst/>
          </a:prstGeom>
          <a:noFill/>
          <a:ln w="9525">
            <a:noFill/>
            <a:miter lim="800000"/>
            <a:headEnd/>
            <a:tailEnd/>
          </a:ln>
          <a:effectLst/>
        </p:spPr>
        <p:txBody>
          <a:bodyPr>
            <a:spAutoFit/>
          </a:bodyPr>
          <a:lstStyle/>
          <a:p>
            <a:pPr marL="342900" indent="-342900"/>
            <a:r>
              <a:rPr lang="en-US" sz="2800" i="0" dirty="0" smtClean="0">
                <a:solidFill>
                  <a:srgbClr val="FFFFFF"/>
                </a:solidFill>
                <a:latin typeface="Arial" charset="0"/>
              </a:rPr>
              <a:t>Global warming and elevated CO2 can have</a:t>
            </a:r>
          </a:p>
          <a:p>
            <a:pPr marL="342900" indent="-342900"/>
            <a:r>
              <a:rPr lang="en-US" sz="2800" i="0" dirty="0" smtClean="0">
                <a:solidFill>
                  <a:srgbClr val="FFFFFF"/>
                </a:solidFill>
                <a:latin typeface="Arial" charset="0"/>
              </a:rPr>
              <a:t>interacting effects on development rates, host </a:t>
            </a:r>
          </a:p>
          <a:p>
            <a:pPr marL="342900" indent="-342900"/>
            <a:r>
              <a:rPr lang="en-US" sz="2800" i="0" dirty="0" smtClean="0">
                <a:solidFill>
                  <a:srgbClr val="FFFFFF"/>
                </a:solidFill>
                <a:latin typeface="Arial" charset="0"/>
              </a:rPr>
              <a:t>quality, and nutritional ecology to alter:</a:t>
            </a:r>
            <a:endParaRPr lang="en-US" sz="2800" i="0" dirty="0">
              <a:solidFill>
                <a:srgbClr val="FFFFFF"/>
              </a:solidFill>
              <a:latin typeface="Arial" charset="0"/>
            </a:endParaRPr>
          </a:p>
          <a:p>
            <a:pPr marL="342900" indent="-342900"/>
            <a:endParaRPr lang="en-US" sz="1800" i="0" dirty="0">
              <a:solidFill>
                <a:srgbClr val="FFFFFF"/>
              </a:solidFill>
              <a:latin typeface="Arial" charset="0"/>
            </a:endParaRPr>
          </a:p>
          <a:p>
            <a:pPr marL="342900" indent="-342900">
              <a:buFontTx/>
              <a:buChar char="•"/>
            </a:pPr>
            <a:r>
              <a:rPr lang="en-US" sz="2800" i="0" dirty="0" smtClean="0">
                <a:solidFill>
                  <a:srgbClr val="FFFFFF"/>
                </a:solidFill>
                <a:latin typeface="Arial" charset="0"/>
              </a:rPr>
              <a:t>phenology and </a:t>
            </a:r>
            <a:r>
              <a:rPr lang="en-US" sz="2800" i="0" dirty="0" err="1" smtClean="0">
                <a:solidFill>
                  <a:srgbClr val="FFFFFF"/>
                </a:solidFill>
                <a:latin typeface="Arial" charset="0"/>
              </a:rPr>
              <a:t>voltinism</a:t>
            </a:r>
            <a:r>
              <a:rPr lang="en-US" sz="2800" i="0" dirty="0" smtClean="0">
                <a:solidFill>
                  <a:srgbClr val="FFFFFF"/>
                </a:solidFill>
                <a:latin typeface="Arial" charset="0"/>
              </a:rPr>
              <a:t> patterns</a:t>
            </a:r>
          </a:p>
          <a:p>
            <a:pPr marL="342900" indent="-342900">
              <a:buFontTx/>
              <a:buChar char="•"/>
            </a:pPr>
            <a:r>
              <a:rPr lang="en-US" sz="2800" i="0" dirty="0" smtClean="0">
                <a:solidFill>
                  <a:srgbClr val="FFFFFF"/>
                </a:solidFill>
                <a:latin typeface="Arial" charset="0"/>
              </a:rPr>
              <a:t>species distributions</a:t>
            </a:r>
          </a:p>
          <a:p>
            <a:pPr marL="342900" indent="-342900">
              <a:buFontTx/>
              <a:buChar char="•"/>
            </a:pPr>
            <a:r>
              <a:rPr lang="en-US" sz="2800" i="0" dirty="0" smtClean="0">
                <a:solidFill>
                  <a:srgbClr val="FFFFFF"/>
                </a:solidFill>
                <a:latin typeface="Arial" charset="0"/>
              </a:rPr>
              <a:t>population </a:t>
            </a:r>
            <a:r>
              <a:rPr lang="en-US" sz="2800" i="0" dirty="0">
                <a:solidFill>
                  <a:srgbClr val="FFFFFF"/>
                </a:solidFill>
                <a:latin typeface="Arial" charset="0"/>
              </a:rPr>
              <a:t>dynamics</a:t>
            </a:r>
          </a:p>
          <a:p>
            <a:pPr marL="342900" indent="-342900">
              <a:buFontTx/>
              <a:buChar char="•"/>
            </a:pPr>
            <a:r>
              <a:rPr lang="en-US" sz="2800" i="0" dirty="0">
                <a:solidFill>
                  <a:srgbClr val="FFFFFF"/>
                </a:solidFill>
                <a:latin typeface="Arial" charset="0"/>
              </a:rPr>
              <a:t>ecological interactions</a:t>
            </a:r>
          </a:p>
          <a:p>
            <a:pPr marL="342900" indent="-342900">
              <a:buFontTx/>
              <a:buChar char="•"/>
            </a:pPr>
            <a:r>
              <a:rPr lang="en-US" sz="2800" i="0" dirty="0">
                <a:solidFill>
                  <a:srgbClr val="FFFFFF"/>
                </a:solidFill>
                <a:latin typeface="Arial" charset="0"/>
              </a:rPr>
              <a:t>community composition</a:t>
            </a:r>
          </a:p>
          <a:p>
            <a:pPr marL="342900" indent="-342900">
              <a:buFontTx/>
              <a:buChar char="•"/>
            </a:pPr>
            <a:r>
              <a:rPr lang="en-US" sz="2800" i="0" dirty="0">
                <a:solidFill>
                  <a:srgbClr val="FFFFFF"/>
                </a:solidFill>
                <a:latin typeface="Arial" charset="0"/>
              </a:rPr>
              <a:t>evolutionary </a:t>
            </a:r>
            <a:r>
              <a:rPr lang="en-US" sz="2800" i="0" dirty="0" smtClean="0">
                <a:solidFill>
                  <a:srgbClr val="FFFFFF"/>
                </a:solidFill>
                <a:latin typeface="Arial" charset="0"/>
              </a:rPr>
              <a:t>trajectories</a:t>
            </a:r>
            <a:endParaRPr lang="en-US" sz="2800" i="0" dirty="0">
              <a:solidFill>
                <a:srgbClr val="FFFFFF"/>
              </a:solidFill>
              <a:latin typeface="Arial" charset="0"/>
            </a:endParaRPr>
          </a:p>
        </p:txBody>
      </p:sp>
    </p:spTree>
    <p:extLst>
      <p:ext uri="{BB962C8B-B14F-4D97-AF65-F5344CB8AC3E}">
        <p14:creationId xmlns:p14="http://schemas.microsoft.com/office/powerpoint/2010/main" val="4382364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241" y="152400"/>
            <a:ext cx="8548698" cy="482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5611504"/>
            <a:ext cx="5484835" cy="461665"/>
          </a:xfrm>
          <a:prstGeom prst="rect">
            <a:avLst/>
          </a:prstGeom>
          <a:solidFill>
            <a:schemeClr val="bg1"/>
          </a:solidFill>
        </p:spPr>
        <p:txBody>
          <a:bodyPr wrap="none" rtlCol="0">
            <a:spAutoFit/>
          </a:bodyPr>
          <a:lstStyle/>
          <a:p>
            <a:pPr fontAlgn="auto">
              <a:spcBef>
                <a:spcPts val="0"/>
              </a:spcBef>
              <a:spcAft>
                <a:spcPts val="0"/>
              </a:spcAft>
            </a:pPr>
            <a:r>
              <a:rPr lang="en-US" i="0" dirty="0" smtClean="0">
                <a:solidFill>
                  <a:prstClr val="black"/>
                </a:solidFill>
                <a:latin typeface="Calibri"/>
              </a:rPr>
              <a:t>Longwood’s </a:t>
            </a:r>
            <a:r>
              <a:rPr lang="en-US" i="0" dirty="0" err="1" smtClean="0">
                <a:solidFill>
                  <a:prstClr val="black"/>
                </a:solidFill>
                <a:latin typeface="Calibri"/>
              </a:rPr>
              <a:t>Ecofootprint</a:t>
            </a:r>
            <a:r>
              <a:rPr lang="en-US" i="0" dirty="0" smtClean="0">
                <a:solidFill>
                  <a:prstClr val="black"/>
                </a:solidFill>
                <a:latin typeface="Calibri"/>
              </a:rPr>
              <a:t>: FY2009 –FY2011</a:t>
            </a:r>
            <a:endParaRPr lang="en-US" i="0" dirty="0">
              <a:solidFill>
                <a:prstClr val="black"/>
              </a:solidFill>
              <a:latin typeface="Calibri"/>
            </a:endParaRPr>
          </a:p>
        </p:txBody>
      </p:sp>
    </p:spTree>
    <p:extLst>
      <p:ext uri="{BB962C8B-B14F-4D97-AF65-F5344CB8AC3E}">
        <p14:creationId xmlns:p14="http://schemas.microsoft.com/office/powerpoint/2010/main" val="162564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8600" y="576943"/>
            <a:ext cx="8723085" cy="414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5036403"/>
            <a:ext cx="7476727" cy="830997"/>
          </a:xfrm>
          <a:prstGeom prst="rect">
            <a:avLst/>
          </a:prstGeom>
          <a:noFill/>
        </p:spPr>
        <p:txBody>
          <a:bodyPr wrap="none" rtlCol="0">
            <a:spAutoFit/>
          </a:bodyPr>
          <a:lstStyle/>
          <a:p>
            <a:r>
              <a:rPr lang="en-US" dirty="0" smtClean="0">
                <a:latin typeface="+mn-lt"/>
              </a:rPr>
              <a:t>Public Gardens are cultural, conservation, economic, </a:t>
            </a:r>
            <a:br>
              <a:rPr lang="en-US" dirty="0" smtClean="0">
                <a:latin typeface="+mn-lt"/>
              </a:rPr>
            </a:br>
            <a:r>
              <a:rPr lang="en-US" dirty="0" smtClean="0">
                <a:latin typeface="+mn-lt"/>
              </a:rPr>
              <a:t>educational, recreational resources</a:t>
            </a:r>
            <a:endParaRPr lang="en-US" dirty="0">
              <a:latin typeface="+mn-lt"/>
            </a:endParaRPr>
          </a:p>
        </p:txBody>
      </p:sp>
      <p:sp>
        <p:nvSpPr>
          <p:cNvPr id="3" name="TextBox 2"/>
          <p:cNvSpPr txBox="1"/>
          <p:nvPr/>
        </p:nvSpPr>
        <p:spPr>
          <a:xfrm>
            <a:off x="2266796" y="4554379"/>
            <a:ext cx="6877204" cy="246221"/>
          </a:xfrm>
          <a:prstGeom prst="rect">
            <a:avLst/>
          </a:prstGeom>
          <a:noFill/>
        </p:spPr>
        <p:txBody>
          <a:bodyPr wrap="none" rtlCol="0">
            <a:spAutoFit/>
          </a:bodyPr>
          <a:lstStyle/>
          <a:p>
            <a:r>
              <a:rPr lang="en-US" sz="1000" dirty="0">
                <a:hlinkClick r:id="rId3"/>
              </a:rPr>
              <a:t>http://www.globalchange.gov/publications/reports/scientific-assessments/us-impacts/climate-change-impacts-by-sector</a:t>
            </a:r>
            <a:endParaRPr lang="en-US" sz="1000" dirty="0"/>
          </a:p>
        </p:txBody>
      </p:sp>
    </p:spTree>
    <p:extLst>
      <p:ext uri="{BB962C8B-B14F-4D97-AF65-F5344CB8AC3E}">
        <p14:creationId xmlns:p14="http://schemas.microsoft.com/office/powerpoint/2010/main" val="30856110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latin typeface="DTL Paradox WT"/>
              </a:rPr>
              <a:t>A Sustainability Index for Public Gardens</a:t>
            </a:r>
            <a:endParaRPr lang="en-CA" sz="3200" dirty="0">
              <a:latin typeface="DTL Paradox WT"/>
            </a:endParaRPr>
          </a:p>
        </p:txBody>
      </p:sp>
      <p:sp>
        <p:nvSpPr>
          <p:cNvPr id="3" name="Content Placeholder 2"/>
          <p:cNvSpPr>
            <a:spLocks noGrp="1"/>
          </p:cNvSpPr>
          <p:nvPr>
            <p:ph idx="1"/>
          </p:nvPr>
        </p:nvSpPr>
        <p:spPr>
          <a:xfrm>
            <a:off x="377825" y="1333500"/>
            <a:ext cx="5119461" cy="5033963"/>
          </a:xfrm>
        </p:spPr>
        <p:txBody>
          <a:bodyPr>
            <a:normAutofit/>
          </a:bodyPr>
          <a:lstStyle/>
          <a:p>
            <a:r>
              <a:rPr lang="en-CA" sz="2800" dirty="0" smtClean="0">
                <a:latin typeface="DTL Paradox WT"/>
              </a:rPr>
              <a:t>What is it?</a:t>
            </a:r>
          </a:p>
          <a:p>
            <a:pPr lvl="1"/>
            <a:r>
              <a:rPr lang="en-CA" sz="2000" dirty="0" smtClean="0">
                <a:latin typeface="DTL Paradox WT"/>
              </a:rPr>
              <a:t>A set of criteria and metrics to evaluate sustainability performance</a:t>
            </a:r>
          </a:p>
          <a:p>
            <a:pPr lvl="1"/>
            <a:r>
              <a:rPr lang="en-US" sz="2000" dirty="0" smtClean="0">
                <a:latin typeface="DTL Paradox WT"/>
              </a:rPr>
              <a:t>Enables participants to measure and benchmark their own sustainability performance. </a:t>
            </a:r>
          </a:p>
          <a:p>
            <a:pPr lvl="1"/>
            <a:r>
              <a:rPr lang="en-US" sz="2000" dirty="0" smtClean="0">
                <a:latin typeface="DTL Paradox WT"/>
              </a:rPr>
              <a:t>Facilitates marketing claims about sustainability performance backed by data. </a:t>
            </a:r>
          </a:p>
          <a:p>
            <a:pPr lvl="1"/>
            <a:r>
              <a:rPr lang="en-US" sz="2000" dirty="0" smtClean="0">
                <a:latin typeface="DTL Paradox WT"/>
              </a:rPr>
              <a:t>Commonly includes tiered performance levels that reflect a range of acceptable practices and promote continual improvement. </a:t>
            </a:r>
            <a:endParaRPr lang="en-CA" sz="2000" dirty="0" smtClean="0">
              <a:latin typeface="DTL Paradox WT"/>
            </a:endParaRPr>
          </a:p>
          <a:p>
            <a:pPr lvl="1">
              <a:buNone/>
            </a:pPr>
            <a:endParaRPr lang="en-CA" sz="2400" dirty="0" smtClean="0">
              <a:latin typeface="DTL Paradox WT"/>
            </a:endParaRPr>
          </a:p>
          <a:p>
            <a:pPr lvl="1">
              <a:buNone/>
            </a:pPr>
            <a:endParaRPr lang="en-CA" sz="2400" dirty="0" smtClean="0">
              <a:latin typeface="DTL Paradox WT"/>
            </a:endParaRPr>
          </a:p>
          <a:p>
            <a:endParaRPr lang="en-CA" sz="2400" dirty="0" smtClean="0">
              <a:latin typeface="DTL Paradox WT"/>
            </a:endParaRPr>
          </a:p>
          <a:p>
            <a:endParaRPr lang="en-CA" sz="2400" dirty="0">
              <a:latin typeface="DTL Paradox WT"/>
            </a:endParaRPr>
          </a:p>
        </p:txBody>
      </p:sp>
      <p:sp>
        <p:nvSpPr>
          <p:cNvPr id="5" name="Date Placeholder 4"/>
          <p:cNvSpPr>
            <a:spLocks noGrp="1"/>
          </p:cNvSpPr>
          <p:nvPr>
            <p:ph type="dt" sz="half" idx="10"/>
          </p:nvPr>
        </p:nvSpPr>
        <p:spPr/>
        <p:txBody>
          <a:bodyPr/>
          <a:lstStyle/>
          <a:p>
            <a:pPr>
              <a:defRPr/>
            </a:pPr>
            <a:fld id="{82FD707C-35CC-4E7C-B84D-538DE5803EAC}" type="datetime1">
              <a:rPr lang="de-DE" smtClean="0">
                <a:solidFill>
                  <a:prstClr val="black">
                    <a:tint val="75000"/>
                  </a:prstClr>
                </a:solidFill>
              </a:rPr>
              <a:pPr>
                <a:defRPr/>
              </a:pPr>
              <a:t>4/9/12</a:t>
            </a:fld>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9680539-F924-41E0-9396-22810D2A395C}" type="slidenum">
              <a:rPr lang="de-DE" smtClean="0">
                <a:solidFill>
                  <a:prstClr val="black">
                    <a:tint val="75000"/>
                  </a:prstClr>
                </a:solidFill>
              </a:rPr>
              <a:pPr>
                <a:defRPr/>
              </a:pPr>
              <a:t>20</a:t>
            </a:fld>
            <a:endParaRPr lang="de-DE">
              <a:solidFill>
                <a:prstClr val="black">
                  <a:tint val="75000"/>
                </a:prstClr>
              </a:solidFill>
            </a:endParaRPr>
          </a:p>
        </p:txBody>
      </p:sp>
      <p:pic>
        <p:nvPicPr>
          <p:cNvPr id="7" name="Picture 6" descr="LEED.jpg"/>
          <p:cNvPicPr>
            <a:picLocks noChangeAspect="1"/>
          </p:cNvPicPr>
          <p:nvPr/>
        </p:nvPicPr>
        <p:blipFill>
          <a:blip r:embed="rId3" cstate="print"/>
          <a:stretch>
            <a:fillRect/>
          </a:stretch>
        </p:blipFill>
        <p:spPr>
          <a:xfrm>
            <a:off x="5828618" y="1380443"/>
            <a:ext cx="2886075" cy="4162425"/>
          </a:xfrm>
          <a:prstGeom prst="rect">
            <a:avLst/>
          </a:prstGeom>
        </p:spPr>
      </p:pic>
    </p:spTree>
    <p:extLst>
      <p:ext uri="{BB962C8B-B14F-4D97-AF65-F5344CB8AC3E}">
        <p14:creationId xmlns:p14="http://schemas.microsoft.com/office/powerpoint/2010/main" val="300345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744"/>
            <a:ext cx="8229600" cy="1143000"/>
          </a:xfrm>
        </p:spPr>
        <p:txBody>
          <a:bodyPr>
            <a:normAutofit/>
          </a:bodyPr>
          <a:lstStyle/>
          <a:p>
            <a:r>
              <a:rPr lang="en-CA" sz="3600" dirty="0" smtClean="0">
                <a:latin typeface="DTL Paradox WT"/>
              </a:rPr>
              <a:t>Focus on the issues that matter most…</a:t>
            </a:r>
            <a:endParaRPr lang="en-CA" sz="3600" dirty="0">
              <a:latin typeface="DTL Paradox WT"/>
            </a:endParaRPr>
          </a:p>
        </p:txBody>
      </p:sp>
      <p:sp>
        <p:nvSpPr>
          <p:cNvPr id="3" name="Content Placeholder 2"/>
          <p:cNvSpPr>
            <a:spLocks noGrp="1"/>
          </p:cNvSpPr>
          <p:nvPr>
            <p:ph idx="1"/>
          </p:nvPr>
        </p:nvSpPr>
        <p:spPr>
          <a:xfrm>
            <a:off x="173375" y="1653832"/>
            <a:ext cx="2743997" cy="4843463"/>
          </a:xfrm>
        </p:spPr>
        <p:txBody>
          <a:bodyPr>
            <a:normAutofit/>
          </a:bodyPr>
          <a:lstStyle/>
          <a:p>
            <a:r>
              <a:rPr lang="en-CA" sz="2400" dirty="0" smtClean="0">
                <a:latin typeface="DTL Paradox WT"/>
              </a:rPr>
              <a:t>Life Cycle “Hot Spots” – the issues that contribute the greatest impact, or have the greatest potential for improvement</a:t>
            </a:r>
            <a:endParaRPr lang="en-CA" sz="2400" dirty="0">
              <a:latin typeface="DTL Paradox WT"/>
            </a:endParaRPr>
          </a:p>
        </p:txBody>
      </p:sp>
      <p:sp>
        <p:nvSpPr>
          <p:cNvPr id="5" name="Date Placeholder 4"/>
          <p:cNvSpPr>
            <a:spLocks noGrp="1"/>
          </p:cNvSpPr>
          <p:nvPr>
            <p:ph type="dt" sz="half" idx="10"/>
          </p:nvPr>
        </p:nvSpPr>
        <p:spPr/>
        <p:txBody>
          <a:bodyPr/>
          <a:lstStyle/>
          <a:p>
            <a:pPr>
              <a:defRPr/>
            </a:pPr>
            <a:fld id="{82FD707C-35CC-4E7C-B84D-538DE5803EAC}" type="datetime1">
              <a:rPr lang="de-DE" smtClean="0">
                <a:solidFill>
                  <a:prstClr val="black">
                    <a:tint val="75000"/>
                  </a:prstClr>
                </a:solidFill>
              </a:rPr>
              <a:pPr>
                <a:defRPr/>
              </a:pPr>
              <a:t>4/9/12</a:t>
            </a:fld>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9680539-F924-41E0-9396-22810D2A395C}" type="slidenum">
              <a:rPr lang="de-DE" smtClean="0">
                <a:solidFill>
                  <a:prstClr val="black">
                    <a:tint val="75000"/>
                  </a:prstClr>
                </a:solidFill>
              </a:rPr>
              <a:pPr>
                <a:defRPr/>
              </a:pPr>
              <a:t>21</a:t>
            </a:fld>
            <a:endParaRPr lang="de-DE">
              <a:solidFill>
                <a:prstClr val="black">
                  <a:tint val="75000"/>
                </a:prstClr>
              </a:solidFill>
            </a:endParaRPr>
          </a:p>
        </p:txBody>
      </p:sp>
      <p:sp>
        <p:nvSpPr>
          <p:cNvPr id="1026" name="Text Box 2"/>
          <p:cNvSpPr txBox="1">
            <a:spLocks noChangeArrowheads="1"/>
          </p:cNvSpPr>
          <p:nvPr/>
        </p:nvSpPr>
        <p:spPr bwMode="auto">
          <a:xfrm>
            <a:off x="3864429" y="6312127"/>
            <a:ext cx="4372656" cy="27699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1" algn="ctr">
              <a:spcAft>
                <a:spcPts val="1000"/>
              </a:spcAft>
            </a:pPr>
            <a:r>
              <a:rPr lang="en-CA" sz="1200" noProof="1" smtClean="0">
                <a:solidFill>
                  <a:prstClr val="black"/>
                </a:solidFill>
                <a:latin typeface="Calibri" pitchFamily="34" charset="0"/>
                <a:cs typeface="Arial" pitchFamily="34" charset="0"/>
              </a:rPr>
              <a:t>Example only – not representative of all public gardens.</a:t>
            </a:r>
            <a:endParaRPr lang="en-US" sz="1200" dirty="0" smtClean="0">
              <a:solidFill>
                <a:prstClr val="black"/>
              </a:solidFill>
              <a:cs typeface="Arial"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3136050812"/>
              </p:ext>
            </p:extLst>
          </p:nvPr>
        </p:nvGraphicFramePr>
        <p:xfrm>
          <a:off x="2917372" y="1682417"/>
          <a:ext cx="6226628" cy="3592838"/>
        </p:xfrm>
        <a:graphic>
          <a:graphicData uri="http://schemas.openxmlformats.org/drawingml/2006/table">
            <a:tbl>
              <a:tblPr firstRow="1" bandRow="1">
                <a:tableStyleId>{5C22544A-7EE6-4342-B048-85BDC9FD1C3A}</a:tableStyleId>
              </a:tblPr>
              <a:tblGrid>
                <a:gridCol w="1273628"/>
                <a:gridCol w="1132114"/>
                <a:gridCol w="1317172"/>
                <a:gridCol w="1240971"/>
                <a:gridCol w="1262743"/>
              </a:tblGrid>
              <a:tr h="636770">
                <a:tc>
                  <a:txBody>
                    <a:bodyPr/>
                    <a:lstStyle/>
                    <a:p>
                      <a:r>
                        <a:rPr lang="en-CA" sz="1200" dirty="0" smtClean="0"/>
                        <a:t>Sustainability Impact Category</a:t>
                      </a:r>
                      <a:endParaRPr lang="en-CA" sz="1200" dirty="0"/>
                    </a:p>
                  </a:txBody>
                  <a:tcPr anchor="ctr">
                    <a:solidFill>
                      <a:schemeClr val="tx1">
                        <a:lumMod val="65000"/>
                        <a:lumOff val="35000"/>
                      </a:schemeClr>
                    </a:solidFill>
                  </a:tcPr>
                </a:tc>
                <a:tc>
                  <a:txBody>
                    <a:bodyPr/>
                    <a:lstStyle/>
                    <a:p>
                      <a:pPr algn="ctr"/>
                      <a:r>
                        <a:rPr lang="en-CA" sz="1200" dirty="0" smtClean="0"/>
                        <a:t>Raw </a:t>
                      </a:r>
                      <a:r>
                        <a:rPr lang="en-CA" sz="1200" dirty="0" err="1" smtClean="0"/>
                        <a:t>Mat’ls</a:t>
                      </a:r>
                      <a:endParaRPr lang="en-CA" sz="1200" dirty="0"/>
                    </a:p>
                  </a:txBody>
                  <a:tcPr anchor="ctr">
                    <a:solidFill>
                      <a:schemeClr val="tx1">
                        <a:lumMod val="65000"/>
                        <a:lumOff val="35000"/>
                      </a:schemeClr>
                    </a:solidFill>
                  </a:tcPr>
                </a:tc>
                <a:tc>
                  <a:txBody>
                    <a:bodyPr/>
                    <a:lstStyle/>
                    <a:p>
                      <a:pPr algn="ctr"/>
                      <a:r>
                        <a:rPr lang="en-CA" sz="1200" dirty="0" smtClean="0"/>
                        <a:t>Gardens &amp;</a:t>
                      </a:r>
                      <a:r>
                        <a:rPr lang="en-CA" sz="1200" baseline="0" dirty="0" smtClean="0"/>
                        <a:t> Grounds</a:t>
                      </a:r>
                      <a:endParaRPr lang="en-CA" sz="1200" dirty="0"/>
                    </a:p>
                  </a:txBody>
                  <a:tcPr anchor="ctr">
                    <a:solidFill>
                      <a:schemeClr val="tx1">
                        <a:lumMod val="65000"/>
                        <a:lumOff val="35000"/>
                      </a:schemeClr>
                    </a:solidFill>
                  </a:tcPr>
                </a:tc>
                <a:tc>
                  <a:txBody>
                    <a:bodyPr/>
                    <a:lstStyle/>
                    <a:p>
                      <a:pPr algn="ctr"/>
                      <a:r>
                        <a:rPr lang="en-CA" sz="1200" dirty="0" smtClean="0"/>
                        <a:t>Admin</a:t>
                      </a:r>
                      <a:r>
                        <a:rPr lang="en-CA" sz="1200" baseline="0" dirty="0" smtClean="0"/>
                        <a:t> &amp; Maintenance</a:t>
                      </a:r>
                      <a:endParaRPr lang="en-CA" sz="1200" dirty="0"/>
                    </a:p>
                  </a:txBody>
                  <a:tcPr anchor="ctr">
                    <a:solidFill>
                      <a:schemeClr val="tx1">
                        <a:lumMod val="65000"/>
                        <a:lumOff val="35000"/>
                      </a:schemeClr>
                    </a:solidFill>
                  </a:tcPr>
                </a:tc>
                <a:tc>
                  <a:txBody>
                    <a:bodyPr/>
                    <a:lstStyle/>
                    <a:p>
                      <a:pPr algn="ctr"/>
                      <a:r>
                        <a:rPr lang="en-CA" sz="1200" dirty="0" smtClean="0"/>
                        <a:t>Other Guest Experience</a:t>
                      </a:r>
                      <a:endParaRPr lang="en-CA" sz="1200" dirty="0"/>
                    </a:p>
                  </a:txBody>
                  <a:tcPr anchor="ctr">
                    <a:solidFill>
                      <a:schemeClr val="tx1">
                        <a:lumMod val="65000"/>
                        <a:lumOff val="35000"/>
                      </a:schemeClr>
                    </a:solidFill>
                  </a:tcPr>
                </a:tc>
              </a:tr>
              <a:tr h="443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9" charset="-128"/>
                        </a:rPr>
                        <a:t>Air</a:t>
                      </a:r>
                    </a:p>
                  </a:txBody>
                  <a:tcPr anchor="ctr" horzOverflow="overflow">
                    <a:solidFill>
                      <a:schemeClr val="bg1">
                        <a:lumMod val="85000"/>
                      </a:schemeClr>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r>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9" charset="-128"/>
                        </a:rPr>
                        <a:t>Climate Change</a:t>
                      </a:r>
                    </a:p>
                  </a:txBody>
                  <a:tcPr anchor="ctr" horzOverflow="overflow">
                    <a:solidFill>
                      <a:schemeClr val="bg1">
                        <a:lumMod val="85000"/>
                      </a:schemeClr>
                    </a:solidFill>
                  </a:tcPr>
                </a:tc>
                <a:tc>
                  <a:txBody>
                    <a:bodyPr/>
                    <a:lstStyle/>
                    <a:p>
                      <a:pPr algn="ctr"/>
                      <a:r>
                        <a:rPr lang="en-CA" sz="1200" dirty="0" smtClean="0"/>
                        <a:t>Fuel production</a:t>
                      </a:r>
                      <a:endParaRPr lang="en-CA" sz="1200" dirty="0"/>
                    </a:p>
                  </a:txBody>
                  <a:tcPr anchor="ctr">
                    <a:solidFill>
                      <a:srgbClr val="FFCC00"/>
                    </a:solidFill>
                  </a:tcPr>
                </a:tc>
                <a:tc>
                  <a:txBody>
                    <a:bodyPr/>
                    <a:lstStyle/>
                    <a:p>
                      <a:pPr algn="ctr"/>
                      <a:r>
                        <a:rPr lang="en-CA" sz="1200" dirty="0" smtClean="0"/>
                        <a:t>Heating</a:t>
                      </a:r>
                      <a:r>
                        <a:rPr lang="en-CA" sz="1200" baseline="0" dirty="0" smtClean="0"/>
                        <a:t> conservatories</a:t>
                      </a:r>
                      <a:endParaRPr lang="en-CA" sz="1200" dirty="0"/>
                    </a:p>
                  </a:txBody>
                  <a:tcPr anchor="ctr">
                    <a:solidFill>
                      <a:srgbClr val="FF0000"/>
                    </a:solidFill>
                  </a:tcPr>
                </a:tc>
                <a:tc>
                  <a:txBody>
                    <a:bodyPr/>
                    <a:lstStyle/>
                    <a:p>
                      <a:pPr algn="ctr"/>
                      <a:r>
                        <a:rPr lang="en-CA" sz="1200" dirty="0" smtClean="0"/>
                        <a:t>Heating other buildings</a:t>
                      </a:r>
                      <a:endParaRPr lang="en-CA" sz="1200" dirty="0"/>
                    </a:p>
                  </a:txBody>
                  <a:tcPr anchor="ctr">
                    <a:solidFill>
                      <a:srgbClr val="FFC000"/>
                    </a:solidFill>
                  </a:tcPr>
                </a:tc>
                <a:tc>
                  <a:txBody>
                    <a:bodyPr/>
                    <a:lstStyle/>
                    <a:p>
                      <a:pPr algn="ctr"/>
                      <a:r>
                        <a:rPr lang="en-CA" sz="1200" dirty="0" smtClean="0"/>
                        <a:t>Cooking, plate washing in restaurant</a:t>
                      </a:r>
                      <a:endParaRPr lang="en-CA" sz="1200" dirty="0"/>
                    </a:p>
                  </a:txBody>
                  <a:tcPr anchor="ctr">
                    <a:solidFill>
                      <a:srgbClr val="FFFF99"/>
                    </a:solidFill>
                  </a:tcPr>
                </a:tc>
              </a:tr>
              <a:tr h="515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9" charset="-128"/>
                        </a:rPr>
                        <a:t>Water</a:t>
                      </a:r>
                    </a:p>
                  </a:txBody>
                  <a:tcPr anchor="ctr" horzOverflow="overflow">
                    <a:solidFill>
                      <a:schemeClr val="bg1">
                        <a:lumMod val="85000"/>
                      </a:schemeClr>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r>
              <a:tr h="517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smtClean="0">
                          <a:ln>
                            <a:noFill/>
                          </a:ln>
                          <a:solidFill>
                            <a:srgbClr val="000000"/>
                          </a:solidFill>
                          <a:effectLst/>
                          <a:latin typeface="Arial" charset="0"/>
                          <a:ea typeface="ＭＳ Ｐゴシック" pitchFamily="-109" charset="-128"/>
                          <a:cs typeface="+mn-cs"/>
                        </a:rPr>
                        <a:t>Waste</a:t>
                      </a:r>
                    </a:p>
                  </a:txBody>
                  <a:tcPr anchor="ctr" horzOverflow="overflow">
                    <a:solidFill>
                      <a:schemeClr val="bg1">
                        <a:lumMod val="85000"/>
                      </a:schemeClr>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c>
                  <a:txBody>
                    <a:bodyPr/>
                    <a:lstStyle/>
                    <a:p>
                      <a:pPr marL="0" algn="ctr" defTabSz="914400" rtl="0" eaLnBrk="1" latinLnBrk="0" hangingPunct="1"/>
                      <a:endParaRPr lang="en-CA" sz="1200" kern="1200" dirty="0">
                        <a:solidFill>
                          <a:schemeClr val="dk1"/>
                        </a:solidFill>
                        <a:latin typeface="+mn-lt"/>
                        <a:ea typeface="+mn-ea"/>
                        <a:cs typeface="+mn-cs"/>
                      </a:endParaRPr>
                    </a:p>
                  </a:txBody>
                  <a:tcPr anchor="ctr">
                    <a:solidFill>
                      <a:srgbClr val="D0D7DE"/>
                    </a:solidFill>
                  </a:tcPr>
                </a:tc>
                <a:tc>
                  <a:txBody>
                    <a:bodyPr/>
                    <a:lstStyle/>
                    <a:p>
                      <a:pPr marL="0" algn="ctr" defTabSz="914400" rtl="0" eaLnBrk="1" latinLnBrk="0" hangingPunct="1"/>
                      <a:endParaRPr lang="en-CA" sz="1200" kern="1200" dirty="0">
                        <a:solidFill>
                          <a:schemeClr val="dk1"/>
                        </a:solidFill>
                        <a:latin typeface="+mn-lt"/>
                        <a:ea typeface="+mn-ea"/>
                        <a:cs typeface="+mn-cs"/>
                      </a:endParaRPr>
                    </a:p>
                  </a:txBody>
                  <a:tcPr anchor="ctr">
                    <a:solidFill>
                      <a:srgbClr val="D0D7DE"/>
                    </a:solidFill>
                  </a:tcPr>
                </a:tc>
              </a:tr>
              <a:tr h="465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9" charset="-128"/>
                        </a:rPr>
                        <a:t>Biodiversity</a:t>
                      </a:r>
                    </a:p>
                  </a:txBody>
                  <a:tcPr anchor="ct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smtClean="0"/>
                    </a:p>
                  </a:txBody>
                  <a:tcPr anchor="ctr">
                    <a:solidFill>
                      <a:srgbClr val="D0D7DE"/>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r>
              <a:tr h="37457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9" charset="-128"/>
                        </a:rPr>
                        <a:t>Community</a:t>
                      </a:r>
                    </a:p>
                  </a:txBody>
                  <a:tcPr anchor="ctr" horzOverflow="overflow">
                    <a:solidFill>
                      <a:schemeClr val="bg1">
                        <a:lumMod val="85000"/>
                      </a:schemeClr>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c>
                  <a:txBody>
                    <a:bodyPr/>
                    <a:lstStyle/>
                    <a:p>
                      <a:pPr algn="ctr"/>
                      <a:endParaRPr lang="en-CA" sz="1200" dirty="0"/>
                    </a:p>
                  </a:txBody>
                  <a:tcPr anchor="ctr">
                    <a:solidFill>
                      <a:srgbClr val="D0D7DE"/>
                    </a:solidFill>
                  </a:tcPr>
                </a:tc>
              </a:tr>
            </a:tbl>
          </a:graphicData>
        </a:graphic>
      </p:graphicFrame>
      <p:sp>
        <p:nvSpPr>
          <p:cNvPr id="9" name="TextBox 8"/>
          <p:cNvSpPr txBox="1"/>
          <p:nvPr/>
        </p:nvSpPr>
        <p:spPr bwMode="auto">
          <a:xfrm>
            <a:off x="3239344" y="1322377"/>
            <a:ext cx="5715000" cy="215444"/>
          </a:xfrm>
          <a:prstGeom prst="rect">
            <a:avLst/>
          </a:prstGeom>
          <a:solidFill>
            <a:schemeClr val="tx1">
              <a:lumMod val="65000"/>
              <a:lumOff val="35000"/>
            </a:schemeClr>
          </a:solidFill>
          <a:ln w="9525">
            <a:noFill/>
            <a:miter lim="800000"/>
            <a:headEnd/>
            <a:tailEnd/>
          </a:ln>
        </p:spPr>
        <p:txBody>
          <a:bodyPr wrap="square" lIns="0" tIns="0" rIns="0" bIns="0" rtlCol="0">
            <a:spAutoFit/>
          </a:bodyPr>
          <a:lstStyle/>
          <a:p>
            <a:pPr algn="ctr" eaLnBrk="0" hangingPunct="0"/>
            <a:r>
              <a:rPr lang="en-CA" sz="1400" b="1" dirty="0" smtClean="0">
                <a:solidFill>
                  <a:srgbClr val="EEECE1">
                    <a:lumMod val="60000"/>
                    <a:lumOff val="40000"/>
                  </a:srgbClr>
                </a:solidFill>
              </a:rPr>
              <a:t>Life Cycle Stages</a:t>
            </a:r>
            <a:endParaRPr lang="en-CA" sz="1400" b="1" dirty="0">
              <a:solidFill>
                <a:srgbClr val="EEECE1">
                  <a:lumMod val="60000"/>
                  <a:lumOff val="40000"/>
                </a:srgbClr>
              </a:solidFill>
            </a:endParaRPr>
          </a:p>
        </p:txBody>
      </p:sp>
      <p:sp>
        <p:nvSpPr>
          <p:cNvPr id="10" name="Rectangle 9"/>
          <p:cNvSpPr/>
          <p:nvPr/>
        </p:nvSpPr>
        <p:spPr>
          <a:xfrm>
            <a:off x="3581400" y="5975311"/>
            <a:ext cx="228600" cy="22860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TextBox 10"/>
          <p:cNvSpPr txBox="1"/>
          <p:nvPr/>
        </p:nvSpPr>
        <p:spPr bwMode="auto">
          <a:xfrm>
            <a:off x="3962400" y="5975311"/>
            <a:ext cx="1295400" cy="184666"/>
          </a:xfrm>
          <a:prstGeom prst="rect">
            <a:avLst/>
          </a:prstGeom>
          <a:solidFill>
            <a:schemeClr val="bg1"/>
          </a:solidFill>
          <a:ln w="9525">
            <a:noFill/>
            <a:miter lim="800000"/>
            <a:headEnd/>
            <a:tailEnd/>
          </a:ln>
        </p:spPr>
        <p:txBody>
          <a:bodyPr wrap="square" lIns="0" tIns="0" rIns="0" bIns="0" rtlCol="0">
            <a:spAutoFit/>
          </a:bodyPr>
          <a:lstStyle/>
          <a:p>
            <a:pPr eaLnBrk="0" hangingPunct="0"/>
            <a:r>
              <a:rPr lang="en-CA" sz="1200" dirty="0" smtClean="0">
                <a:solidFill>
                  <a:prstClr val="black"/>
                </a:solidFill>
              </a:rPr>
              <a:t>High Priority</a:t>
            </a:r>
            <a:endParaRPr lang="en-CA" sz="1200" dirty="0">
              <a:solidFill>
                <a:prstClr val="black"/>
              </a:solidFill>
            </a:endParaRPr>
          </a:p>
        </p:txBody>
      </p:sp>
      <p:sp>
        <p:nvSpPr>
          <p:cNvPr id="12" name="Rectangle 11"/>
          <p:cNvSpPr/>
          <p:nvPr/>
        </p:nvSpPr>
        <p:spPr>
          <a:xfrm>
            <a:off x="5410200" y="5975311"/>
            <a:ext cx="228600" cy="2286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TextBox 12"/>
          <p:cNvSpPr txBox="1"/>
          <p:nvPr/>
        </p:nvSpPr>
        <p:spPr bwMode="auto">
          <a:xfrm>
            <a:off x="5791200" y="5975311"/>
            <a:ext cx="1295400" cy="184666"/>
          </a:xfrm>
          <a:prstGeom prst="rect">
            <a:avLst/>
          </a:prstGeom>
          <a:solidFill>
            <a:schemeClr val="bg1"/>
          </a:solidFill>
          <a:ln w="9525">
            <a:noFill/>
            <a:miter lim="800000"/>
            <a:headEnd/>
            <a:tailEnd/>
          </a:ln>
        </p:spPr>
        <p:txBody>
          <a:bodyPr wrap="square" lIns="0" tIns="0" rIns="0" bIns="0" rtlCol="0">
            <a:spAutoFit/>
          </a:bodyPr>
          <a:lstStyle/>
          <a:p>
            <a:pPr eaLnBrk="0" hangingPunct="0"/>
            <a:r>
              <a:rPr lang="en-CA" sz="1200" dirty="0" smtClean="0">
                <a:solidFill>
                  <a:prstClr val="black"/>
                </a:solidFill>
              </a:rPr>
              <a:t>Medium Priority</a:t>
            </a:r>
            <a:endParaRPr lang="en-CA" sz="1200" dirty="0">
              <a:solidFill>
                <a:prstClr val="black"/>
              </a:solidFill>
            </a:endParaRPr>
          </a:p>
        </p:txBody>
      </p:sp>
      <p:sp>
        <p:nvSpPr>
          <p:cNvPr id="14" name="Rectangle 13"/>
          <p:cNvSpPr/>
          <p:nvPr/>
        </p:nvSpPr>
        <p:spPr>
          <a:xfrm>
            <a:off x="7467600" y="5975311"/>
            <a:ext cx="228600" cy="2286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TextBox 14"/>
          <p:cNvSpPr txBox="1"/>
          <p:nvPr/>
        </p:nvSpPr>
        <p:spPr bwMode="auto">
          <a:xfrm>
            <a:off x="7848600" y="5975311"/>
            <a:ext cx="1295400" cy="184666"/>
          </a:xfrm>
          <a:prstGeom prst="rect">
            <a:avLst/>
          </a:prstGeom>
          <a:solidFill>
            <a:schemeClr val="bg1"/>
          </a:solidFill>
          <a:ln w="9525">
            <a:noFill/>
            <a:miter lim="800000"/>
            <a:headEnd/>
            <a:tailEnd/>
          </a:ln>
        </p:spPr>
        <p:txBody>
          <a:bodyPr wrap="square" lIns="0" tIns="0" rIns="0" bIns="0" rtlCol="0">
            <a:spAutoFit/>
          </a:bodyPr>
          <a:lstStyle/>
          <a:p>
            <a:pPr eaLnBrk="0" hangingPunct="0"/>
            <a:r>
              <a:rPr lang="en-CA" sz="1200" dirty="0" smtClean="0">
                <a:solidFill>
                  <a:prstClr val="black"/>
                </a:solidFill>
              </a:rPr>
              <a:t>Low Priority</a:t>
            </a:r>
            <a:endParaRPr lang="en-CA" sz="1200" dirty="0">
              <a:solidFill>
                <a:prstClr val="black"/>
              </a:solidFill>
            </a:endParaRPr>
          </a:p>
        </p:txBody>
      </p:sp>
    </p:spTree>
    <p:extLst>
      <p:ext uri="{BB962C8B-B14F-4D97-AF65-F5344CB8AC3E}">
        <p14:creationId xmlns:p14="http://schemas.microsoft.com/office/powerpoint/2010/main" val="259704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D Venn Diagram.gif"/>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6477" y="1719607"/>
            <a:ext cx="4214027" cy="4177675"/>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normAutofit/>
          </a:bodyPr>
          <a:lstStyle/>
          <a:p>
            <a:r>
              <a:rPr lang="en-CA" sz="3600" dirty="0" smtClean="0">
                <a:latin typeface="DTLParadox ST"/>
              </a:rPr>
              <a:t>…to provide a platform for governance</a:t>
            </a:r>
            <a:endParaRPr lang="en-CA" sz="3600" dirty="0">
              <a:latin typeface="DTLParadox ST"/>
            </a:endParaRPr>
          </a:p>
        </p:txBody>
      </p:sp>
      <p:sp>
        <p:nvSpPr>
          <p:cNvPr id="3" name="Content Placeholder 2"/>
          <p:cNvSpPr>
            <a:spLocks noGrp="1"/>
          </p:cNvSpPr>
          <p:nvPr>
            <p:ph idx="1"/>
          </p:nvPr>
        </p:nvSpPr>
        <p:spPr>
          <a:xfrm>
            <a:off x="405536" y="1219200"/>
            <a:ext cx="4177550" cy="4788045"/>
          </a:xfrm>
        </p:spPr>
        <p:txBody>
          <a:bodyPr/>
          <a:lstStyle/>
          <a:p>
            <a:pPr marL="0" indent="0">
              <a:buNone/>
            </a:pPr>
            <a:r>
              <a:rPr lang="en-US" sz="2000" dirty="0" smtClean="0">
                <a:latin typeface="DTLParadox ST"/>
              </a:rPr>
              <a:t>The term “sustainability” is widely used and variably defined, but current convention generally defines sustainable business practices as having a “triple bottom line” to measure success based on three pillars:    </a:t>
            </a:r>
            <a:endParaRPr lang="en-CA" sz="2000" dirty="0" smtClean="0">
              <a:latin typeface="DTLParadox ST"/>
            </a:endParaRPr>
          </a:p>
          <a:p>
            <a:pPr lvl="0"/>
            <a:r>
              <a:rPr lang="en-US" sz="2000" dirty="0" smtClean="0">
                <a:latin typeface="DTLParadox ST"/>
              </a:rPr>
              <a:t>people (social performance);</a:t>
            </a:r>
            <a:endParaRPr lang="en-CA" sz="2000" dirty="0" smtClean="0">
              <a:latin typeface="DTLParadox ST"/>
            </a:endParaRPr>
          </a:p>
          <a:p>
            <a:pPr lvl="0"/>
            <a:r>
              <a:rPr lang="en-US" sz="2000" dirty="0" smtClean="0">
                <a:latin typeface="DTLParadox ST"/>
              </a:rPr>
              <a:t>planet (environmental performance); and </a:t>
            </a:r>
            <a:endParaRPr lang="en-CA" sz="2000" dirty="0" smtClean="0">
              <a:latin typeface="DTLParadox ST"/>
            </a:endParaRPr>
          </a:p>
          <a:p>
            <a:pPr lvl="0"/>
            <a:r>
              <a:rPr lang="en-US" sz="2000" dirty="0" smtClean="0">
                <a:latin typeface="DTLParadox ST"/>
              </a:rPr>
              <a:t>financial viability (economic performance).  </a:t>
            </a:r>
            <a:endParaRPr lang="en-CA" sz="2000" dirty="0" smtClean="0">
              <a:latin typeface="DTLParadox ST"/>
            </a:endParaRPr>
          </a:p>
        </p:txBody>
      </p:sp>
      <p:sp>
        <p:nvSpPr>
          <p:cNvPr id="5" name="Date Placeholder 4"/>
          <p:cNvSpPr>
            <a:spLocks noGrp="1"/>
          </p:cNvSpPr>
          <p:nvPr>
            <p:ph type="dt" sz="half" idx="10"/>
          </p:nvPr>
        </p:nvSpPr>
        <p:spPr/>
        <p:txBody>
          <a:bodyPr/>
          <a:lstStyle/>
          <a:p>
            <a:pPr>
              <a:defRPr/>
            </a:pPr>
            <a:fld id="{82FD707C-35CC-4E7C-B84D-538DE5803EAC}" type="datetime1">
              <a:rPr lang="de-DE" smtClean="0">
                <a:solidFill>
                  <a:prstClr val="black">
                    <a:tint val="75000"/>
                  </a:prstClr>
                </a:solidFill>
                <a:latin typeface="DTLParadox ST"/>
              </a:rPr>
              <a:pPr>
                <a:defRPr/>
              </a:pPr>
              <a:t>4/9/12</a:t>
            </a:fld>
            <a:endParaRPr lang="de-DE">
              <a:solidFill>
                <a:prstClr val="black">
                  <a:tint val="75000"/>
                </a:prstClr>
              </a:solidFill>
              <a:latin typeface="DTLParadox ST"/>
            </a:endParaRPr>
          </a:p>
        </p:txBody>
      </p:sp>
      <p:sp>
        <p:nvSpPr>
          <p:cNvPr id="4" name="Slide Number Placeholder 3"/>
          <p:cNvSpPr>
            <a:spLocks noGrp="1"/>
          </p:cNvSpPr>
          <p:nvPr>
            <p:ph type="sldNum" sz="quarter" idx="12"/>
          </p:nvPr>
        </p:nvSpPr>
        <p:spPr/>
        <p:txBody>
          <a:bodyPr/>
          <a:lstStyle/>
          <a:p>
            <a:pPr>
              <a:defRPr/>
            </a:pPr>
            <a:fld id="{B9680539-F924-41E0-9396-22810D2A395C}" type="slidenum">
              <a:rPr lang="de-DE" smtClean="0">
                <a:solidFill>
                  <a:prstClr val="black">
                    <a:tint val="75000"/>
                  </a:prstClr>
                </a:solidFill>
                <a:latin typeface="DTLParadox ST"/>
              </a:rPr>
              <a:pPr>
                <a:defRPr/>
              </a:pPr>
              <a:t>22</a:t>
            </a:fld>
            <a:endParaRPr lang="de-DE">
              <a:solidFill>
                <a:prstClr val="black">
                  <a:tint val="75000"/>
                </a:prstClr>
              </a:solidFill>
              <a:latin typeface="DTLParadox ST"/>
            </a:endParaRPr>
          </a:p>
        </p:txBody>
      </p:sp>
      <p:sp>
        <p:nvSpPr>
          <p:cNvPr id="8" name="Rectangular Callout 7"/>
          <p:cNvSpPr/>
          <p:nvPr/>
        </p:nvSpPr>
        <p:spPr bwMode="auto">
          <a:xfrm>
            <a:off x="6650182" y="3990109"/>
            <a:ext cx="914400" cy="612648"/>
          </a:xfrm>
          <a:prstGeom prst="wedge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20000"/>
              </a:spcBef>
              <a:buFontTx/>
              <a:buChar char="•"/>
            </a:pPr>
            <a:endParaRPr lang="en-US" sz="1600" i="0" smtClean="0">
              <a:solidFill>
                <a:prstClr val="black"/>
              </a:solidFill>
              <a:latin typeface="DTLParadox ST"/>
            </a:endParaRPr>
          </a:p>
        </p:txBody>
      </p:sp>
      <p:sp>
        <p:nvSpPr>
          <p:cNvPr id="11" name="Rectangular Callout 10"/>
          <p:cNvSpPr/>
          <p:nvPr/>
        </p:nvSpPr>
        <p:spPr bwMode="auto">
          <a:xfrm rot="885515">
            <a:off x="651164" y="5680364"/>
            <a:ext cx="2438400" cy="1177636"/>
          </a:xfrm>
          <a:prstGeom prst="wedge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20000"/>
              </a:spcBef>
              <a:buFontTx/>
              <a:buChar char="•"/>
            </a:pPr>
            <a:endParaRPr lang="en-US" sz="1600" i="0" smtClean="0">
              <a:solidFill>
                <a:prstClr val="black"/>
              </a:solidFill>
              <a:latin typeface="Arial" charset="0"/>
            </a:endParaRPr>
          </a:p>
        </p:txBody>
      </p:sp>
      <p:sp>
        <p:nvSpPr>
          <p:cNvPr id="13" name="Rounded Rectangular Callout 12"/>
          <p:cNvSpPr/>
          <p:nvPr/>
        </p:nvSpPr>
        <p:spPr bwMode="auto">
          <a:xfrm rot="10800000" flipV="1">
            <a:off x="5355771" y="1425165"/>
            <a:ext cx="2880406" cy="722949"/>
          </a:xfrm>
          <a:prstGeom prst="wedgeRoundRectCallout">
            <a:avLst>
              <a:gd name="adj1" fmla="val 7777"/>
              <a:gd name="adj2" fmla="val 267835"/>
              <a:gd name="adj3" fmla="val 16667"/>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20000"/>
              </a:spcBef>
            </a:pPr>
            <a:r>
              <a:rPr lang="en-US" sz="1800" b="1" dirty="0" smtClean="0">
                <a:solidFill>
                  <a:prstClr val="black">
                    <a:lumMod val="65000"/>
                    <a:lumOff val="35000"/>
                  </a:prstClr>
                </a:solidFill>
                <a:latin typeface="DTLParadox ST"/>
              </a:rPr>
              <a:t>Public Garden Sustainability Index </a:t>
            </a:r>
            <a:endParaRPr lang="en-US" sz="1800" b="1" i="0" dirty="0" smtClean="0">
              <a:solidFill>
                <a:prstClr val="black">
                  <a:lumMod val="65000"/>
                  <a:lumOff val="35000"/>
                </a:prstClr>
              </a:solidFill>
              <a:latin typeface="DTLParadox ST"/>
            </a:endParaRPr>
          </a:p>
        </p:txBody>
      </p:sp>
    </p:spTree>
    <p:extLst>
      <p:ext uri="{BB962C8B-B14F-4D97-AF65-F5344CB8AC3E}">
        <p14:creationId xmlns:p14="http://schemas.microsoft.com/office/powerpoint/2010/main" val="391561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Need…</a:t>
            </a:r>
            <a:endParaRPr lang="en-US" dirty="0"/>
          </a:p>
        </p:txBody>
      </p:sp>
      <p:sp>
        <p:nvSpPr>
          <p:cNvPr id="5" name="Content Placeholder 4"/>
          <p:cNvSpPr>
            <a:spLocks noGrp="1"/>
          </p:cNvSpPr>
          <p:nvPr>
            <p:ph idx="1"/>
          </p:nvPr>
        </p:nvSpPr>
        <p:spPr>
          <a:xfrm>
            <a:off x="914400" y="1828800"/>
            <a:ext cx="7239000" cy="3581400"/>
          </a:xfrm>
        </p:spPr>
        <p:txBody>
          <a:bodyPr/>
          <a:lstStyle/>
          <a:p>
            <a:r>
              <a:rPr lang="en-US" sz="4000" dirty="0" smtClean="0">
                <a:solidFill>
                  <a:srgbClr val="92D050"/>
                </a:solidFill>
              </a:rPr>
              <a:t>“One Stop Shopping”</a:t>
            </a:r>
          </a:p>
          <a:p>
            <a:r>
              <a:rPr lang="en-US" sz="4000" dirty="0" smtClean="0"/>
              <a:t>“Key Stories to Tell”</a:t>
            </a:r>
          </a:p>
          <a:p>
            <a:pPr lvl="1"/>
            <a:r>
              <a:rPr lang="en-US" sz="3600" dirty="0" smtClean="0"/>
              <a:t>Must be a </a:t>
            </a:r>
            <a:r>
              <a:rPr lang="en-US" sz="3600" u="sng" dirty="0" smtClean="0"/>
              <a:t>select few</a:t>
            </a:r>
            <a:r>
              <a:rPr lang="en-US" sz="3600" dirty="0" smtClean="0"/>
              <a:t> only</a:t>
            </a:r>
            <a:endParaRPr lang="en-US" sz="3600" u="sng" dirty="0" smtClean="0"/>
          </a:p>
          <a:p>
            <a:pPr lvl="1"/>
            <a:r>
              <a:rPr lang="en-US" sz="3600" dirty="0" smtClean="0"/>
              <a:t>“You pick ‘</a:t>
            </a:r>
            <a:r>
              <a:rPr lang="en-US" sz="3600" dirty="0" err="1" smtClean="0"/>
              <a:t>em</a:t>
            </a:r>
            <a:r>
              <a:rPr lang="en-US" sz="3600" dirty="0" smtClean="0"/>
              <a:t>, we’ll tell them…”</a:t>
            </a:r>
          </a:p>
          <a:p>
            <a:r>
              <a:rPr lang="en-US" sz="4000" dirty="0" smtClean="0">
                <a:solidFill>
                  <a:srgbClr val="92D050"/>
                </a:solidFill>
              </a:rPr>
              <a:t>“Global, Yet Local”</a:t>
            </a:r>
          </a:p>
          <a:p>
            <a:endParaRPr lang="en-US" sz="4000" dirty="0" smtClean="0"/>
          </a:p>
          <a:p>
            <a:endParaRPr lang="en-US" sz="4000" dirty="0"/>
          </a:p>
        </p:txBody>
      </p:sp>
    </p:spTree>
    <p:extLst>
      <p:ext uri="{BB962C8B-B14F-4D97-AF65-F5344CB8AC3E}">
        <p14:creationId xmlns:p14="http://schemas.microsoft.com/office/powerpoint/2010/main" val="24369291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419600" y="762000"/>
            <a:ext cx="4419600" cy="494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0"/>
            <a:ext cx="8229600" cy="762000"/>
          </a:xfrm>
        </p:spPr>
        <p:txBody>
          <a:bodyPr/>
          <a:lstStyle/>
          <a:p>
            <a:pPr algn="l"/>
            <a:r>
              <a:rPr lang="en-US" dirty="0" smtClean="0"/>
              <a:t>CLEO Project</a:t>
            </a:r>
            <a:endParaRPr lang="en-US" dirty="0"/>
          </a:p>
        </p:txBody>
      </p:sp>
      <p:sp>
        <p:nvSpPr>
          <p:cNvPr id="3" name="Content Placeholder 2"/>
          <p:cNvSpPr>
            <a:spLocks noGrp="1"/>
          </p:cNvSpPr>
          <p:nvPr>
            <p:ph idx="1"/>
          </p:nvPr>
        </p:nvSpPr>
        <p:spPr>
          <a:xfrm>
            <a:off x="381000" y="1600200"/>
            <a:ext cx="7239000" cy="3581400"/>
          </a:xfrm>
        </p:spPr>
        <p:txBody>
          <a:bodyPr/>
          <a:lstStyle/>
          <a:p>
            <a:r>
              <a:rPr lang="en-US" dirty="0" smtClean="0"/>
              <a:t>Created by founder</a:t>
            </a:r>
            <a:br>
              <a:rPr lang="en-US" dirty="0" smtClean="0"/>
            </a:br>
            <a:r>
              <a:rPr lang="en-US" dirty="0" smtClean="0"/>
              <a:t>of Fairchild </a:t>
            </a:r>
            <a:br>
              <a:rPr lang="en-US" dirty="0" smtClean="0"/>
            </a:br>
            <a:r>
              <a:rPr lang="en-US" dirty="0" smtClean="0"/>
              <a:t>Challenge</a:t>
            </a:r>
          </a:p>
          <a:p>
            <a:r>
              <a:rPr lang="en-US" dirty="0" smtClean="0"/>
              <a:t>Use the public to</a:t>
            </a:r>
            <a:br>
              <a:rPr lang="en-US" dirty="0" smtClean="0"/>
            </a:br>
            <a:r>
              <a:rPr lang="en-US" dirty="0" smtClean="0"/>
              <a:t>tell the story to </a:t>
            </a:r>
            <a:br>
              <a:rPr lang="en-US" dirty="0" smtClean="0"/>
            </a:br>
            <a:r>
              <a:rPr lang="en-US" dirty="0" smtClean="0"/>
              <a:t>the public</a:t>
            </a:r>
          </a:p>
          <a:p>
            <a:r>
              <a:rPr lang="en-US" dirty="0" smtClean="0"/>
              <a:t>Active learning</a:t>
            </a:r>
          </a:p>
          <a:p>
            <a:pPr lvl="1"/>
            <a:r>
              <a:rPr lang="en-US" dirty="0" smtClean="0"/>
              <a:t>“Pay Knowledge</a:t>
            </a:r>
            <a:br>
              <a:rPr lang="en-US" dirty="0" smtClean="0"/>
            </a:br>
            <a:r>
              <a:rPr lang="en-US" dirty="0" smtClean="0"/>
              <a:t>Regarding CC </a:t>
            </a:r>
            <a:br>
              <a:rPr lang="en-US" dirty="0" smtClean="0"/>
            </a:br>
            <a:r>
              <a:rPr lang="en-US" dirty="0" smtClean="0"/>
              <a:t>Forward”</a:t>
            </a:r>
            <a:endParaRPr lang="en-US" dirty="0"/>
          </a:p>
        </p:txBody>
      </p:sp>
    </p:spTree>
    <p:extLst>
      <p:ext uri="{BB962C8B-B14F-4D97-AF65-F5344CB8AC3E}">
        <p14:creationId xmlns:p14="http://schemas.microsoft.com/office/powerpoint/2010/main" val="1737156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6411" y="609600"/>
            <a:ext cx="5478378"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4578459"/>
            <a:ext cx="4572000" cy="1815882"/>
          </a:xfrm>
          <a:prstGeom prst="rect">
            <a:avLst/>
          </a:prstGeom>
        </p:spPr>
        <p:txBody>
          <a:bodyPr>
            <a:spAutoFit/>
          </a:bodyPr>
          <a:lstStyle/>
          <a:p>
            <a:r>
              <a:rPr lang="en-US" sz="1600" dirty="0" err="1" smtClean="0"/>
              <a:t>Weiler</a:t>
            </a:r>
            <a:r>
              <a:rPr lang="en-US" sz="1600" dirty="0" smtClean="0"/>
              <a:t>, C., Keller, J. &amp; C. </a:t>
            </a:r>
            <a:r>
              <a:rPr lang="en-US" sz="1600" dirty="0" err="1" smtClean="0"/>
              <a:t>Olex</a:t>
            </a:r>
            <a:r>
              <a:rPr lang="en-US" sz="1600" dirty="0" smtClean="0"/>
              <a:t>. 2011. Personality </a:t>
            </a:r>
            <a:r>
              <a:rPr lang="en-US" sz="1600" dirty="0"/>
              <a:t>type differences between Ph.D. </a:t>
            </a:r>
            <a:r>
              <a:rPr lang="en-US" sz="1600" dirty="0" smtClean="0"/>
              <a:t>climate researchers </a:t>
            </a:r>
            <a:r>
              <a:rPr lang="en-US" sz="1600" dirty="0"/>
              <a:t>and the general public: implications</a:t>
            </a:r>
          </a:p>
          <a:p>
            <a:r>
              <a:rPr lang="en-US" sz="1600" dirty="0"/>
              <a:t>for effective </a:t>
            </a:r>
            <a:r>
              <a:rPr lang="en-US" sz="1600" dirty="0" smtClean="0"/>
              <a:t>communication. Climatic Change. </a:t>
            </a:r>
            <a:r>
              <a:rPr lang="en-US" sz="1600" i="0" dirty="0"/>
              <a:t>DOI </a:t>
            </a:r>
            <a:r>
              <a:rPr lang="en-US" sz="1600" i="0" dirty="0" smtClean="0"/>
              <a:t>10.1007/s10584-011-0205-7. </a:t>
            </a:r>
            <a:r>
              <a:rPr lang="en-US" sz="1600" dirty="0">
                <a:hlinkClick r:id="rId3"/>
              </a:rPr>
              <a:t>http://disccrs.org/files/WeilerEtAl_2011_ClimaticChange_MBTI.pdf</a:t>
            </a:r>
            <a:endParaRPr lang="en-US" sz="1600" dirty="0"/>
          </a:p>
        </p:txBody>
      </p:sp>
      <p:sp>
        <p:nvSpPr>
          <p:cNvPr id="3" name="Rectangle 2"/>
          <p:cNvSpPr/>
          <p:nvPr/>
        </p:nvSpPr>
        <p:spPr>
          <a:xfrm>
            <a:off x="5634788" y="1208306"/>
            <a:ext cx="3280611" cy="4278094"/>
          </a:xfrm>
          <a:prstGeom prst="rect">
            <a:avLst/>
          </a:prstGeom>
        </p:spPr>
        <p:txBody>
          <a:bodyPr wrap="square">
            <a:spAutoFit/>
          </a:bodyPr>
          <a:lstStyle/>
          <a:p>
            <a:r>
              <a:rPr lang="en-US" sz="1600" dirty="0" smtClean="0"/>
              <a:t>Our </a:t>
            </a:r>
            <a:r>
              <a:rPr lang="en-US" sz="1600" dirty="0"/>
              <a:t>results demonstrate that the dominant personality types for Ph.D. climate change</a:t>
            </a:r>
          </a:p>
          <a:p>
            <a:r>
              <a:rPr lang="en-US" sz="1600" dirty="0"/>
              <a:t>researchers are fundamentally different from those found in the U.S. population. This</a:t>
            </a:r>
          </a:p>
          <a:p>
            <a:r>
              <a:rPr lang="en-US" sz="1600" dirty="0"/>
              <a:t>suggests that there is a strong potential for inherent challenges in communication between</a:t>
            </a:r>
          </a:p>
          <a:p>
            <a:r>
              <a:rPr lang="en-US" sz="1600" dirty="0"/>
              <a:t>these two groups. As the climate change community continues to move forward with</a:t>
            </a:r>
          </a:p>
          <a:p>
            <a:r>
              <a:rPr lang="en-US" sz="1600" dirty="0"/>
              <a:t>effective communication and education, it is important to keep in mind that it isn’t just</a:t>
            </a:r>
          </a:p>
          <a:p>
            <a:r>
              <a:rPr lang="en-US" sz="1600" dirty="0"/>
              <a:t>“what we say” but, “how we say it”.</a:t>
            </a:r>
          </a:p>
        </p:txBody>
      </p:sp>
    </p:spTree>
    <p:extLst>
      <p:ext uri="{BB962C8B-B14F-4D97-AF65-F5344CB8AC3E}">
        <p14:creationId xmlns:p14="http://schemas.microsoft.com/office/powerpoint/2010/main" val="4769621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sda-zone-mapEDITED.eps"/>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2286000" y="608786"/>
            <a:ext cx="4617076" cy="3582214"/>
          </a:xfrm>
          <a:prstGeom prst="rect">
            <a:avLst/>
          </a:prstGeom>
        </p:spPr>
      </p:pic>
      <p:sp>
        <p:nvSpPr>
          <p:cNvPr id="2" name="Title 1"/>
          <p:cNvSpPr>
            <a:spLocks noGrp="1"/>
          </p:cNvSpPr>
          <p:nvPr>
            <p:ph type="title"/>
          </p:nvPr>
        </p:nvSpPr>
        <p:spPr>
          <a:xfrm>
            <a:off x="602711" y="3869251"/>
            <a:ext cx="7923211" cy="1312349"/>
          </a:xfrm>
        </p:spPr>
        <p:txBody>
          <a:bodyPr>
            <a:normAutofit/>
          </a:bodyPr>
          <a:lstStyle/>
          <a:p>
            <a:pPr>
              <a:spcBef>
                <a:spcPts val="1200"/>
              </a:spcBef>
            </a:pPr>
            <a:r>
              <a:rPr lang="en-US" sz="2700" b="0" dirty="0" smtClean="0">
                <a:solidFill>
                  <a:schemeClr val="accent1">
                    <a:lumMod val="50000"/>
                  </a:schemeClr>
                </a:solidFill>
                <a:latin typeface="Gill Sans"/>
                <a:cs typeface="Gill Sans"/>
              </a:rPr>
              <a:t>American Climate &amp; Environmental Values Survey</a:t>
            </a:r>
            <a:r>
              <a:rPr lang="en-US" b="0" dirty="0" smtClean="0">
                <a:latin typeface="Gill Sans"/>
                <a:cs typeface="Gill Sans"/>
              </a:rPr>
              <a:t/>
            </a:r>
            <a:br>
              <a:rPr lang="en-US" b="0" dirty="0" smtClean="0">
                <a:latin typeface="Gill Sans"/>
                <a:cs typeface="Gill Sans"/>
              </a:rPr>
            </a:br>
            <a:r>
              <a:rPr lang="en-US" b="0" dirty="0" smtClean="0">
                <a:latin typeface="Gill Sans"/>
                <a:cs typeface="Gill Sans"/>
              </a:rPr>
              <a:t>ecoAmerica, 2011</a:t>
            </a:r>
            <a:endParaRPr lang="en-US" sz="4000" b="0" spc="600" dirty="0">
              <a:latin typeface="Gill Sans"/>
              <a:cs typeface="Gill Sans"/>
            </a:endParaRPr>
          </a:p>
        </p:txBody>
      </p:sp>
      <p:sp>
        <p:nvSpPr>
          <p:cNvPr id="6" name="TextBox 5"/>
          <p:cNvSpPr txBox="1"/>
          <p:nvPr/>
        </p:nvSpPr>
        <p:spPr>
          <a:xfrm>
            <a:off x="5011767" y="5181600"/>
            <a:ext cx="3903633" cy="584775"/>
          </a:xfrm>
          <a:prstGeom prst="rect">
            <a:avLst/>
          </a:prstGeom>
          <a:noFill/>
        </p:spPr>
        <p:txBody>
          <a:bodyPr wrap="none" rtlCol="0">
            <a:spAutoFit/>
          </a:bodyPr>
          <a:lstStyle/>
          <a:p>
            <a:pPr algn="r"/>
            <a:r>
              <a:rPr lang="en-US" sz="1600" dirty="0" smtClean="0">
                <a:solidFill>
                  <a:srgbClr val="4F81BD"/>
                </a:solidFill>
              </a:rPr>
              <a:t>VALS methodology used:</a:t>
            </a:r>
          </a:p>
          <a:p>
            <a:pPr algn="r"/>
            <a:r>
              <a:rPr lang="en-US" sz="1600" dirty="0" smtClean="0">
                <a:solidFill>
                  <a:srgbClr val="4F81BD"/>
                </a:solidFill>
              </a:rPr>
              <a:t>http://</a:t>
            </a:r>
            <a:r>
              <a:rPr lang="en-US" sz="1600" dirty="0" err="1" smtClean="0">
                <a:solidFill>
                  <a:srgbClr val="4F81BD"/>
                </a:solidFill>
              </a:rPr>
              <a:t>strategicbusinessinsights.com/vals</a:t>
            </a:r>
            <a:r>
              <a:rPr lang="en-US" sz="1600" dirty="0" smtClean="0">
                <a:solidFill>
                  <a:srgbClr val="4F81BD"/>
                </a:solidFill>
              </a:rPr>
              <a:t>/</a:t>
            </a:r>
          </a:p>
        </p:txBody>
      </p:sp>
    </p:spTree>
    <p:extLst>
      <p:ext uri="{BB962C8B-B14F-4D97-AF65-F5344CB8AC3E}">
        <p14:creationId xmlns:p14="http://schemas.microsoft.com/office/powerpoint/2010/main" val="379100023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6150"/>
            <a:ext cx="8382000" cy="506850"/>
          </a:xfrm>
        </p:spPr>
        <p:txBody>
          <a:bodyPr>
            <a:normAutofit fontScale="90000"/>
          </a:bodyPr>
          <a:lstStyle/>
          <a:p>
            <a:pPr algn="r"/>
            <a:r>
              <a:rPr lang="en-US" baseline="0" dirty="0" smtClean="0"/>
              <a:t>ACEVS Summary Findings</a:t>
            </a:r>
            <a:r>
              <a:rPr lang="en-US" dirty="0" smtClean="0"/>
              <a:t> </a:t>
            </a:r>
            <a:r>
              <a:rPr lang="en-US" baseline="0" dirty="0" smtClean="0"/>
              <a:t>(2011)</a:t>
            </a:r>
            <a:endParaRPr lang="en-US" dirty="0"/>
          </a:p>
        </p:txBody>
      </p:sp>
      <p:sp>
        <p:nvSpPr>
          <p:cNvPr id="4" name="Content Placeholder 2"/>
          <p:cNvSpPr txBox="1">
            <a:spLocks/>
          </p:cNvSpPr>
          <p:nvPr/>
        </p:nvSpPr>
        <p:spPr>
          <a:xfrm>
            <a:off x="753527" y="1566333"/>
            <a:ext cx="8229600" cy="4267210"/>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Font typeface="Arial"/>
              <a:buChar char="•"/>
              <a:defRPr sz="2800" kern="1200">
                <a:solidFill>
                  <a:srgbClr val="376092"/>
                </a:solidFill>
                <a:latin typeface="Gill Sans"/>
                <a:ea typeface="+mn-ea"/>
                <a:cs typeface="Gill Sans"/>
              </a:defRPr>
            </a:lvl1pPr>
            <a:lvl2pPr marL="742950" indent="-285750" algn="l" defTabSz="457200" rtl="0" eaLnBrk="1" latinLnBrk="0" hangingPunct="1">
              <a:spcBef>
                <a:spcPts val="0"/>
              </a:spcBef>
              <a:buFont typeface="Arial"/>
              <a:buChar char="–"/>
              <a:defRPr sz="2400" kern="1200">
                <a:solidFill>
                  <a:schemeClr val="bg2">
                    <a:lumMod val="50000"/>
                  </a:schemeClr>
                </a:solidFill>
                <a:latin typeface="Gill Sans"/>
                <a:ea typeface="+mn-ea"/>
                <a:cs typeface="Gill Sans"/>
              </a:defRPr>
            </a:lvl2pPr>
            <a:lvl3pPr marL="1143000" indent="-228600" algn="l" defTabSz="457200" rtl="0" eaLnBrk="1" latinLnBrk="0" hangingPunct="1">
              <a:spcBef>
                <a:spcPct val="20000"/>
              </a:spcBef>
              <a:buFont typeface="Arial"/>
              <a:buChar char="•"/>
              <a:defRPr sz="2200" i="1" kern="1200">
                <a:solidFill>
                  <a:schemeClr val="accent1">
                    <a:lumMod val="75000"/>
                  </a:schemeClr>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80000"/>
              </a:lnSpc>
              <a:spcAft>
                <a:spcPts val="600"/>
              </a:spcAft>
              <a:buFont typeface="+mj-lt"/>
              <a:buAutoNum type="arabicPeriod"/>
            </a:pPr>
            <a:r>
              <a:rPr lang="en-US" sz="2000" dirty="0" smtClean="0">
                <a:solidFill>
                  <a:srgbClr val="0B5E7D"/>
                </a:solidFill>
              </a:rPr>
              <a:t>Two types of environmental morality offer opportunity.</a:t>
            </a:r>
            <a:endParaRPr lang="en-US" sz="2000" dirty="0">
              <a:solidFill>
                <a:srgbClr val="0B5E7D"/>
              </a:solidFill>
            </a:endParaRPr>
          </a:p>
          <a:p>
            <a:pPr marL="457200" indent="-457200">
              <a:lnSpc>
                <a:spcPct val="80000"/>
              </a:lnSpc>
              <a:spcAft>
                <a:spcPts val="600"/>
              </a:spcAft>
              <a:buFont typeface="+mj-lt"/>
              <a:buAutoNum type="arabicPeriod"/>
            </a:pPr>
            <a:r>
              <a:rPr lang="en-US" sz="2000" dirty="0" smtClean="0">
                <a:solidFill>
                  <a:srgbClr val="92D050"/>
                </a:solidFill>
                <a:latin typeface="Gill Sans Light"/>
                <a:cs typeface="Gill Sans Light"/>
              </a:rPr>
              <a:t>Climate solutions need to be more “masculine” to garner support.</a:t>
            </a:r>
            <a:endParaRPr lang="en-US" sz="2000" dirty="0">
              <a:solidFill>
                <a:srgbClr val="92D050"/>
              </a:solidFill>
              <a:latin typeface="Gill Sans Light"/>
              <a:cs typeface="Gill Sans Light"/>
            </a:endParaRPr>
          </a:p>
          <a:p>
            <a:pPr marL="457200" indent="-457200">
              <a:lnSpc>
                <a:spcPct val="80000"/>
              </a:lnSpc>
              <a:spcAft>
                <a:spcPts val="600"/>
              </a:spcAft>
              <a:buFont typeface="+mj-lt"/>
              <a:buAutoNum type="arabicPeriod"/>
            </a:pPr>
            <a:r>
              <a:rPr lang="en-US" sz="2000" dirty="0" smtClean="0">
                <a:solidFill>
                  <a:srgbClr val="0B5E7D"/>
                </a:solidFill>
              </a:rPr>
              <a:t>We’re not ready to abandon the American Dream.</a:t>
            </a:r>
            <a:endParaRPr lang="en-US" sz="2000" dirty="0">
              <a:solidFill>
                <a:srgbClr val="0B5E7D"/>
              </a:solidFill>
            </a:endParaRPr>
          </a:p>
          <a:p>
            <a:pPr marL="457200" indent="-457200">
              <a:lnSpc>
                <a:spcPct val="80000"/>
              </a:lnSpc>
              <a:spcAft>
                <a:spcPts val="600"/>
              </a:spcAft>
              <a:buFont typeface="+mj-lt"/>
              <a:buAutoNum type="arabicPeriod"/>
            </a:pPr>
            <a:r>
              <a:rPr lang="en-US" sz="2000" dirty="0" smtClean="0">
                <a:solidFill>
                  <a:srgbClr val="92D050"/>
                </a:solidFill>
                <a:latin typeface="Gill Sans Light"/>
                <a:cs typeface="Gill Sans Light"/>
              </a:rPr>
              <a:t>Significant support exists among “green” Americans for nuclear power.</a:t>
            </a:r>
            <a:endParaRPr lang="en-US" sz="2000" dirty="0">
              <a:solidFill>
                <a:srgbClr val="92D050"/>
              </a:solidFill>
              <a:latin typeface="Gill Sans Light"/>
              <a:cs typeface="Gill Sans Light"/>
            </a:endParaRPr>
          </a:p>
          <a:p>
            <a:pPr marL="457200" indent="-457200">
              <a:lnSpc>
                <a:spcPct val="80000"/>
              </a:lnSpc>
              <a:spcAft>
                <a:spcPts val="600"/>
              </a:spcAft>
              <a:buFont typeface="+mj-lt"/>
              <a:buAutoNum type="arabicPeriod"/>
            </a:pPr>
            <a:r>
              <a:rPr lang="en-US" sz="2000" dirty="0" smtClean="0">
                <a:solidFill>
                  <a:srgbClr val="92D050"/>
                </a:solidFill>
                <a:latin typeface="Gill Sans Light"/>
                <a:cs typeface="Gill Sans Light"/>
              </a:rPr>
              <a:t>Weather &amp; climate connections are emerging, but unevenly.</a:t>
            </a:r>
            <a:endParaRPr lang="en-US" sz="2000" dirty="0">
              <a:solidFill>
                <a:srgbClr val="92D050"/>
              </a:solidFill>
              <a:latin typeface="Gill Sans Light"/>
              <a:cs typeface="Gill Sans Light"/>
            </a:endParaRPr>
          </a:p>
          <a:p>
            <a:pPr marL="457200" indent="-457200">
              <a:lnSpc>
                <a:spcPct val="80000"/>
              </a:lnSpc>
              <a:spcAft>
                <a:spcPts val="600"/>
              </a:spcAft>
              <a:buFont typeface="+mj-lt"/>
              <a:buAutoNum type="arabicPeriod"/>
            </a:pPr>
            <a:r>
              <a:rPr lang="en-US" sz="2000" dirty="0" smtClean="0">
                <a:solidFill>
                  <a:srgbClr val="0B5E7D"/>
                </a:solidFill>
              </a:rPr>
              <a:t>Americans are calling for common sense.</a:t>
            </a:r>
            <a:endParaRPr lang="en-US" sz="2000" dirty="0">
              <a:solidFill>
                <a:srgbClr val="0B5E7D"/>
              </a:solidFill>
            </a:endParaRPr>
          </a:p>
          <a:p>
            <a:pPr marL="457200" indent="-457200">
              <a:lnSpc>
                <a:spcPct val="80000"/>
              </a:lnSpc>
              <a:spcAft>
                <a:spcPts val="600"/>
              </a:spcAft>
              <a:buFont typeface="+mj-lt"/>
              <a:buAutoNum type="arabicPeriod"/>
            </a:pPr>
            <a:r>
              <a:rPr lang="en-US" sz="2000" dirty="0" smtClean="0">
                <a:solidFill>
                  <a:srgbClr val="92D050"/>
                </a:solidFill>
                <a:latin typeface="Gill Sans Light"/>
                <a:cs typeface="Gill Sans Light"/>
              </a:rPr>
              <a:t>Growing fatalism &amp; economic woes impact green motivations and action.</a:t>
            </a:r>
            <a:endParaRPr lang="en-US" sz="2000" dirty="0">
              <a:solidFill>
                <a:srgbClr val="92D050"/>
              </a:solidFill>
              <a:latin typeface="Gill Sans Light"/>
              <a:cs typeface="Gill Sans Light"/>
            </a:endParaRPr>
          </a:p>
          <a:p>
            <a:pPr marL="457200" indent="-457200">
              <a:lnSpc>
                <a:spcPct val="80000"/>
              </a:lnSpc>
              <a:spcAft>
                <a:spcPts val="600"/>
              </a:spcAft>
              <a:buFont typeface="+mj-lt"/>
              <a:buAutoNum type="arabicPeriod"/>
            </a:pPr>
            <a:r>
              <a:rPr lang="en-US" sz="2000" dirty="0" smtClean="0">
                <a:solidFill>
                  <a:srgbClr val="92D050"/>
                </a:solidFill>
                <a:latin typeface="Gill Sans Light"/>
                <a:cs typeface="Gill Sans Light"/>
              </a:rPr>
              <a:t>Resentment and excuses about eco-climate issues are growing.</a:t>
            </a:r>
            <a:endParaRPr lang="en-US" sz="2000" dirty="0">
              <a:solidFill>
                <a:srgbClr val="92D050"/>
              </a:solidFill>
              <a:latin typeface="Gill Sans Light"/>
              <a:cs typeface="Gill Sans Light"/>
            </a:endParaRPr>
          </a:p>
          <a:p>
            <a:pPr marL="457200" indent="-457200">
              <a:lnSpc>
                <a:spcPct val="80000"/>
              </a:lnSpc>
              <a:spcAft>
                <a:spcPts val="600"/>
              </a:spcAft>
              <a:buFont typeface="+mj-lt"/>
              <a:buAutoNum type="arabicPeriod"/>
            </a:pPr>
            <a:r>
              <a:rPr lang="en-US" sz="2000" dirty="0" smtClean="0">
                <a:solidFill>
                  <a:srgbClr val="92D050"/>
                </a:solidFill>
                <a:latin typeface="Gill Sans Light"/>
                <a:cs typeface="Gill Sans Light"/>
              </a:rPr>
              <a:t>Conflicting loyalties, dissonance and confusion are strong factors.</a:t>
            </a:r>
            <a:endParaRPr lang="en-US" sz="2000" dirty="0">
              <a:solidFill>
                <a:srgbClr val="92D050"/>
              </a:solidFill>
              <a:latin typeface="Gill Sans Light"/>
              <a:cs typeface="Gill Sans Light"/>
            </a:endParaRPr>
          </a:p>
          <a:p>
            <a:pPr marL="514350" indent="-514350">
              <a:lnSpc>
                <a:spcPct val="80000"/>
              </a:lnSpc>
              <a:spcAft>
                <a:spcPts val="600"/>
              </a:spcAft>
              <a:buFont typeface="+mj-lt"/>
              <a:buAutoNum type="arabicPeriod"/>
            </a:pPr>
            <a:endParaRPr lang="en-US" sz="2000" dirty="0">
              <a:solidFill>
                <a:srgbClr val="EEECE1">
                  <a:lumMod val="50000"/>
                </a:srgbClr>
              </a:solidFill>
              <a:latin typeface="Gill Sans Light"/>
              <a:cs typeface="Gill Sans Light"/>
            </a:endParaRPr>
          </a:p>
        </p:txBody>
      </p:sp>
    </p:spTree>
    <p:extLst>
      <p:ext uri="{BB962C8B-B14F-4D97-AF65-F5344CB8AC3E}">
        <p14:creationId xmlns:p14="http://schemas.microsoft.com/office/powerpoint/2010/main" val="289514401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6689725" y="4308475"/>
            <a:ext cx="184731" cy="369332"/>
          </a:xfrm>
          <a:prstGeom prst="rect">
            <a:avLst/>
          </a:prstGeom>
          <a:noFill/>
          <a:ln w="12700">
            <a:noFill/>
            <a:miter lim="800000"/>
            <a:headEnd/>
            <a:tailEnd/>
          </a:ln>
          <a:effectLst/>
        </p:spPr>
        <p:txBody>
          <a:bodyPr wrap="none">
            <a:prstTxWarp prst="textNoShape">
              <a:avLst/>
            </a:prstTxWarp>
            <a:spAutoFit/>
          </a:bodyPr>
          <a:lstStyle/>
          <a:p>
            <a:pPr eaLnBrk="0" hangingPunct="0"/>
            <a:endParaRPr lang="en-US" sz="1800" u="sng" dirty="0">
              <a:solidFill>
                <a:prstClr val="black"/>
              </a:solidFill>
              <a:latin typeface="+mn-lt"/>
            </a:endParaRPr>
          </a:p>
        </p:txBody>
      </p:sp>
      <p:sp>
        <p:nvSpPr>
          <p:cNvPr id="8" name="Rectangle 16"/>
          <p:cNvSpPr>
            <a:spLocks noChangeArrowheads="1"/>
          </p:cNvSpPr>
          <p:nvPr/>
        </p:nvSpPr>
        <p:spPr bwMode="auto">
          <a:xfrm>
            <a:off x="4436532" y="1066800"/>
            <a:ext cx="4394201" cy="4530195"/>
          </a:xfrm>
          <a:prstGeom prst="rect">
            <a:avLst/>
          </a:prstGeom>
          <a:solidFill>
            <a:schemeClr val="accent1">
              <a:lumMod val="20000"/>
              <a:lumOff val="80000"/>
            </a:schemeClr>
          </a:solidFill>
          <a:ln w="9525">
            <a:noFill/>
            <a:miter lim="800000"/>
            <a:headEnd/>
            <a:tailEnd/>
          </a:ln>
          <a:effectLst/>
        </p:spPr>
        <p:txBody>
          <a:bodyPr>
            <a:prstTxWarp prst="textNoShape">
              <a:avLst/>
            </a:prstTxWarp>
          </a:bodyPr>
          <a:lstStyle/>
          <a:p>
            <a:pPr marL="347663" lvl="1" indent="-233363" algn="ctr">
              <a:lnSpc>
                <a:spcPct val="110000"/>
              </a:lnSpc>
              <a:spcBef>
                <a:spcPts val="1200"/>
              </a:spcBef>
              <a:spcAft>
                <a:spcPts val="600"/>
              </a:spcAft>
              <a:defRPr/>
            </a:pPr>
            <a:r>
              <a:rPr lang="en-US" sz="1800" dirty="0" smtClean="0">
                <a:solidFill>
                  <a:srgbClr val="4F81BD">
                    <a:lumMod val="50000"/>
                  </a:srgbClr>
                </a:solidFill>
                <a:latin typeface="+mn-lt"/>
                <a:cs typeface="Gill Sans"/>
              </a:rPr>
              <a:t>IMPLICATIONS</a:t>
            </a:r>
            <a:endParaRPr lang="en-US" sz="1800" dirty="0">
              <a:solidFill>
                <a:srgbClr val="4F81BD">
                  <a:lumMod val="50000"/>
                </a:srgbClr>
              </a:solidFill>
              <a:latin typeface="+mn-lt"/>
              <a:cs typeface="Gill Sans"/>
            </a:endParaRPr>
          </a:p>
          <a:p>
            <a:pPr marL="287338" lvl="1" indent="-173038">
              <a:lnSpc>
                <a:spcPct val="110000"/>
              </a:lnSpc>
              <a:spcBef>
                <a:spcPts val="1200"/>
              </a:spcBef>
              <a:spcAft>
                <a:spcPts val="600"/>
              </a:spcAft>
              <a:buFont typeface="Arial"/>
              <a:buChar char="•"/>
              <a:defRPr/>
            </a:pPr>
            <a:r>
              <a:rPr lang="en-US" sz="1800" dirty="0" smtClean="0">
                <a:solidFill>
                  <a:srgbClr val="4F81BD">
                    <a:lumMod val="50000"/>
                  </a:srgbClr>
                </a:solidFill>
                <a:latin typeface="+mn-lt"/>
                <a:cs typeface="Gill Sans Light"/>
              </a:rPr>
              <a:t>Altruistic morality lumps birds, nature, oceans in an “idealized bubble.” Appeals to correcting violations of nature and </a:t>
            </a:r>
            <a:r>
              <a:rPr lang="en-US" sz="1800" i="1" dirty="0" smtClean="0">
                <a:solidFill>
                  <a:srgbClr val="4F81BD">
                    <a:lumMod val="50000"/>
                  </a:srgbClr>
                </a:solidFill>
                <a:latin typeface="+mn-lt"/>
                <a:cs typeface="Gill Sans"/>
              </a:rPr>
              <a:t>“the right thing to do” </a:t>
            </a:r>
            <a:r>
              <a:rPr lang="en-US" sz="1800" dirty="0" smtClean="0">
                <a:solidFill>
                  <a:srgbClr val="4F81BD">
                    <a:lumMod val="50000"/>
                  </a:srgbClr>
                </a:solidFill>
                <a:latin typeface="+mn-lt"/>
                <a:cs typeface="Gill Sans"/>
              </a:rPr>
              <a:t>may work better than pragmatic concerns </a:t>
            </a:r>
            <a:r>
              <a:rPr lang="en-US" sz="1800" dirty="0" smtClean="0">
                <a:solidFill>
                  <a:srgbClr val="4F81BD">
                    <a:lumMod val="50000"/>
                  </a:srgbClr>
                </a:solidFill>
                <a:latin typeface="+mn-lt"/>
                <a:cs typeface="Gill Sans Light"/>
              </a:rPr>
              <a:t>(e.g. jobs) among the more educated / wealthy.</a:t>
            </a:r>
          </a:p>
          <a:p>
            <a:pPr marL="287338" lvl="1" indent="-173038">
              <a:lnSpc>
                <a:spcPct val="110000"/>
              </a:lnSpc>
              <a:spcBef>
                <a:spcPts val="1200"/>
              </a:spcBef>
              <a:spcAft>
                <a:spcPts val="600"/>
              </a:spcAft>
              <a:buFont typeface="Arial"/>
              <a:buChar char="•"/>
              <a:defRPr/>
            </a:pPr>
            <a:r>
              <a:rPr lang="en-US" sz="1800" dirty="0" smtClean="0">
                <a:solidFill>
                  <a:srgbClr val="4F81BD">
                    <a:lumMod val="50000"/>
                  </a:srgbClr>
                </a:solidFill>
                <a:latin typeface="+mn-lt"/>
                <a:cs typeface="Gill Sans Light"/>
              </a:rPr>
              <a:t>Americans who live “closer to the economy”  are more concerned about chemicals in nature, nuclear power and environmental disasters.  </a:t>
            </a:r>
            <a:r>
              <a:rPr lang="en-US" sz="1800" dirty="0" smtClean="0">
                <a:solidFill>
                  <a:srgbClr val="4F81BD">
                    <a:lumMod val="50000"/>
                  </a:srgbClr>
                </a:solidFill>
                <a:latin typeface="+mn-lt"/>
                <a:cs typeface="Gill Sans"/>
              </a:rPr>
              <a:t>Comparisons of disasters to people (</a:t>
            </a:r>
            <a:r>
              <a:rPr lang="en-US" sz="1800" dirty="0" err="1" smtClean="0">
                <a:solidFill>
                  <a:srgbClr val="4F81BD">
                    <a:lumMod val="50000"/>
                  </a:srgbClr>
                </a:solidFill>
                <a:latin typeface="+mn-lt"/>
                <a:cs typeface="Gill Sans"/>
              </a:rPr>
              <a:t>e.g</a:t>
            </a:r>
            <a:r>
              <a:rPr lang="en-US" sz="1800" dirty="0" smtClean="0">
                <a:solidFill>
                  <a:srgbClr val="4F81BD">
                    <a:lumMod val="50000"/>
                  </a:srgbClr>
                </a:solidFill>
                <a:latin typeface="+mn-lt"/>
                <a:cs typeface="Gill Sans"/>
              </a:rPr>
              <a:t> oil spills) can be effective calls to action.</a:t>
            </a:r>
            <a:endParaRPr lang="en-US" sz="1800" dirty="0">
              <a:solidFill>
                <a:srgbClr val="4F81BD">
                  <a:lumMod val="50000"/>
                </a:srgbClr>
              </a:solidFill>
              <a:latin typeface="+mn-lt"/>
              <a:cs typeface="Gill Sans"/>
            </a:endParaRPr>
          </a:p>
        </p:txBody>
      </p:sp>
      <p:sp>
        <p:nvSpPr>
          <p:cNvPr id="9" name="Rectangle 14"/>
          <p:cNvSpPr txBox="1">
            <a:spLocks noChangeArrowheads="1"/>
          </p:cNvSpPr>
          <p:nvPr/>
        </p:nvSpPr>
        <p:spPr>
          <a:xfrm>
            <a:off x="454025" y="1219200"/>
            <a:ext cx="3982507" cy="4554009"/>
          </a:xfrm>
          <a:prstGeom prst="rect">
            <a:avLst/>
          </a:prstGeom>
          <a:solidFill>
            <a:schemeClr val="bg1"/>
          </a:solidFill>
        </p:spPr>
        <p:txBody>
          <a:bodyPr vert="horz" lIns="91440" tIns="45720" rIns="91440" bIns="45720" rtlCol="0">
            <a:noAutofit/>
          </a:bodyPr>
          <a:lstStyle/>
          <a:p>
            <a:pPr marL="347663" lvl="1" indent="-233363" algn="ctr">
              <a:lnSpc>
                <a:spcPct val="110000"/>
              </a:lnSpc>
              <a:spcBef>
                <a:spcPts val="1200"/>
              </a:spcBef>
              <a:spcAft>
                <a:spcPts val="600"/>
              </a:spcAft>
              <a:buFont typeface="Arial"/>
              <a:buNone/>
              <a:defRPr/>
            </a:pPr>
            <a:r>
              <a:rPr lang="en-US" sz="1800" dirty="0" smtClean="0">
                <a:solidFill>
                  <a:srgbClr val="EEECE1">
                    <a:lumMod val="25000"/>
                  </a:srgbClr>
                </a:solidFill>
                <a:latin typeface="+mn-lt"/>
                <a:cs typeface="Gill Sans"/>
              </a:rPr>
              <a:t>FINDING</a:t>
            </a:r>
          </a:p>
          <a:p>
            <a:pPr marL="347663" lvl="1" indent="-233363">
              <a:lnSpc>
                <a:spcPct val="110000"/>
              </a:lnSpc>
              <a:spcBef>
                <a:spcPts val="1200"/>
              </a:spcBef>
              <a:spcAft>
                <a:spcPts val="600"/>
              </a:spcAft>
              <a:buFont typeface="Arial"/>
              <a:buChar char="–"/>
              <a:defRPr/>
            </a:pPr>
            <a:r>
              <a:rPr lang="en-US" sz="1800" dirty="0" smtClean="0">
                <a:solidFill>
                  <a:srgbClr val="EEECE1">
                    <a:lumMod val="25000"/>
                  </a:srgbClr>
                </a:solidFill>
                <a:latin typeface="+mn-lt"/>
                <a:cs typeface="Gill Sans"/>
              </a:rPr>
              <a:t>Two types of morality show promise for engaging Americans. </a:t>
            </a:r>
            <a:endParaRPr lang="en-US" sz="1800" dirty="0" smtClean="0">
              <a:solidFill>
                <a:srgbClr val="EEECE1">
                  <a:lumMod val="25000"/>
                </a:srgbClr>
              </a:solidFill>
              <a:latin typeface="+mn-lt"/>
              <a:cs typeface="Gill Sans Light"/>
            </a:endParaRPr>
          </a:p>
          <a:p>
            <a:pPr marL="347663" lvl="1" indent="-233363">
              <a:lnSpc>
                <a:spcPct val="110000"/>
              </a:lnSpc>
              <a:spcBef>
                <a:spcPts val="1200"/>
              </a:spcBef>
              <a:spcAft>
                <a:spcPts val="600"/>
              </a:spcAft>
              <a:buFont typeface="Arial"/>
              <a:buChar char="–"/>
              <a:defRPr/>
            </a:pPr>
            <a:r>
              <a:rPr lang="en-US" sz="1800" dirty="0" smtClean="0">
                <a:solidFill>
                  <a:srgbClr val="EEECE1">
                    <a:lumMod val="25000"/>
                  </a:srgbClr>
                </a:solidFill>
                <a:latin typeface="+mn-lt"/>
                <a:cs typeface="Gill Sans"/>
              </a:rPr>
              <a:t>“Altruistic” morality </a:t>
            </a:r>
            <a:r>
              <a:rPr lang="en-US" sz="1800" dirty="0" smtClean="0">
                <a:solidFill>
                  <a:srgbClr val="EEECE1">
                    <a:lumMod val="25000"/>
                  </a:srgbClr>
                </a:solidFill>
                <a:latin typeface="+mn-lt"/>
                <a:cs typeface="Gill Sans Light"/>
              </a:rPr>
              <a:t>appeals strongly to high-resource Americans – grounded in “the right thing to do.”</a:t>
            </a:r>
            <a:endParaRPr lang="en-US" sz="1800" dirty="0" smtClean="0">
              <a:solidFill>
                <a:srgbClr val="EEECE1">
                  <a:lumMod val="25000"/>
                </a:srgbClr>
              </a:solidFill>
              <a:latin typeface="+mn-lt"/>
              <a:cs typeface="Gill Sans"/>
            </a:endParaRPr>
          </a:p>
          <a:p>
            <a:pPr marL="347663" lvl="1" indent="-233363">
              <a:lnSpc>
                <a:spcPct val="110000"/>
              </a:lnSpc>
              <a:spcBef>
                <a:spcPts val="1200"/>
              </a:spcBef>
              <a:spcAft>
                <a:spcPts val="600"/>
              </a:spcAft>
              <a:buFont typeface="Arial"/>
              <a:buChar char="–"/>
              <a:defRPr/>
            </a:pPr>
            <a:r>
              <a:rPr lang="en-US" sz="1800" dirty="0" smtClean="0">
                <a:solidFill>
                  <a:srgbClr val="EEECE1">
                    <a:lumMod val="25000"/>
                  </a:srgbClr>
                </a:solidFill>
                <a:latin typeface="+mn-lt"/>
                <a:cs typeface="Gill Sans"/>
              </a:rPr>
              <a:t>“Mirror” morality </a:t>
            </a:r>
            <a:r>
              <a:rPr lang="en-US" sz="1800" dirty="0" smtClean="0">
                <a:solidFill>
                  <a:srgbClr val="EEECE1">
                    <a:lumMod val="25000"/>
                  </a:srgbClr>
                </a:solidFill>
                <a:latin typeface="+mn-lt"/>
                <a:cs typeface="Gill Sans Light"/>
              </a:rPr>
              <a:t>is emerging among physical (vs. knowledge) workers grounded in “fear” of harm or loss.</a:t>
            </a:r>
          </a:p>
          <a:p>
            <a:pPr marL="347663" lvl="1" indent="-233363">
              <a:lnSpc>
                <a:spcPct val="110000"/>
              </a:lnSpc>
              <a:spcBef>
                <a:spcPts val="200"/>
              </a:spcBef>
              <a:spcAft>
                <a:spcPts val="600"/>
              </a:spcAft>
              <a:buFont typeface="Arial"/>
              <a:buChar char="–"/>
              <a:defRPr/>
            </a:pPr>
            <a:endParaRPr lang="en-US" sz="1800" dirty="0">
              <a:solidFill>
                <a:srgbClr val="EEECE1">
                  <a:lumMod val="25000"/>
                </a:srgbClr>
              </a:solidFill>
              <a:latin typeface="+mn-lt"/>
              <a:cs typeface="Gill Sans Light"/>
            </a:endParaRPr>
          </a:p>
        </p:txBody>
      </p:sp>
      <p:sp>
        <p:nvSpPr>
          <p:cNvPr id="3" name="Title 2"/>
          <p:cNvSpPr>
            <a:spLocks noGrp="1"/>
          </p:cNvSpPr>
          <p:nvPr>
            <p:ph type="title"/>
          </p:nvPr>
        </p:nvSpPr>
        <p:spPr>
          <a:xfrm>
            <a:off x="2034699" y="472931"/>
            <a:ext cx="6070264" cy="506850"/>
          </a:xfrm>
        </p:spPr>
        <p:txBody>
          <a:bodyPr>
            <a:noAutofit/>
          </a:bodyPr>
          <a:lstStyle/>
          <a:p>
            <a:r>
              <a:rPr lang="en-US" sz="2800" dirty="0" smtClean="0">
                <a:solidFill>
                  <a:srgbClr val="31783C"/>
                </a:solidFill>
                <a:latin typeface="Gill Sans"/>
                <a:cs typeface="Gill Sans"/>
              </a:rPr>
              <a:t>1.  Two Types of Morality Emerging</a:t>
            </a:r>
            <a:endParaRPr lang="en-US" sz="2800" dirty="0">
              <a:solidFill>
                <a:srgbClr val="31783C"/>
              </a:solidFill>
              <a:latin typeface="Gill Sans"/>
              <a:cs typeface="Gill Sans"/>
            </a:endParaRPr>
          </a:p>
        </p:txBody>
      </p:sp>
    </p:spTree>
    <p:extLst>
      <p:ext uri="{BB962C8B-B14F-4D97-AF65-F5344CB8AC3E}">
        <p14:creationId xmlns:p14="http://schemas.microsoft.com/office/powerpoint/2010/main" val="44591089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6689725" y="4308475"/>
            <a:ext cx="184731" cy="338554"/>
          </a:xfrm>
          <a:prstGeom prst="rect">
            <a:avLst/>
          </a:prstGeom>
          <a:solidFill>
            <a:schemeClr val="bg1"/>
          </a:solidFill>
          <a:ln w="12700">
            <a:noFill/>
            <a:miter lim="800000"/>
            <a:headEnd/>
            <a:tailEnd/>
          </a:ln>
          <a:effectLst/>
        </p:spPr>
        <p:txBody>
          <a:bodyPr wrap="none">
            <a:prstTxWarp prst="textNoShape">
              <a:avLst/>
            </a:prstTxWarp>
            <a:spAutoFit/>
          </a:bodyPr>
          <a:lstStyle/>
          <a:p>
            <a:pPr eaLnBrk="0" hangingPunct="0"/>
            <a:endParaRPr lang="en-US" sz="1600" u="sng" dirty="0">
              <a:solidFill>
                <a:prstClr val="black"/>
              </a:solidFill>
              <a:latin typeface="+mn-lt"/>
            </a:endParaRPr>
          </a:p>
        </p:txBody>
      </p:sp>
      <p:sp>
        <p:nvSpPr>
          <p:cNvPr id="8" name="Rectangle 16"/>
          <p:cNvSpPr>
            <a:spLocks noChangeArrowheads="1"/>
          </p:cNvSpPr>
          <p:nvPr/>
        </p:nvSpPr>
        <p:spPr bwMode="auto">
          <a:xfrm>
            <a:off x="4715933" y="1438821"/>
            <a:ext cx="4207934" cy="4123780"/>
          </a:xfrm>
          <a:prstGeom prst="rect">
            <a:avLst/>
          </a:prstGeom>
          <a:solidFill>
            <a:schemeClr val="bg1"/>
          </a:solidFill>
          <a:ln w="9525">
            <a:noFill/>
            <a:miter lim="800000"/>
            <a:headEnd/>
            <a:tailEnd/>
          </a:ln>
          <a:effectLst/>
        </p:spPr>
        <p:txBody>
          <a:bodyPr>
            <a:prstTxWarp prst="textNoShape">
              <a:avLst/>
            </a:prstTxWarp>
          </a:bodyPr>
          <a:lstStyle/>
          <a:p>
            <a:pPr marL="347663" lvl="1" indent="-233363" algn="ctr">
              <a:lnSpc>
                <a:spcPct val="110000"/>
              </a:lnSpc>
              <a:spcBef>
                <a:spcPts val="1200"/>
              </a:spcBef>
              <a:spcAft>
                <a:spcPts val="600"/>
              </a:spcAft>
              <a:defRPr/>
            </a:pPr>
            <a:r>
              <a:rPr lang="en-US" sz="1600" dirty="0" smtClean="0">
                <a:solidFill>
                  <a:srgbClr val="4F81BD">
                    <a:lumMod val="50000"/>
                  </a:srgbClr>
                </a:solidFill>
                <a:latin typeface="+mn-lt"/>
                <a:cs typeface="Gill Sans"/>
              </a:rPr>
              <a:t>IMPLICATIONS</a:t>
            </a:r>
            <a:endParaRPr lang="en-US" sz="1600" dirty="0">
              <a:solidFill>
                <a:srgbClr val="4F81BD">
                  <a:lumMod val="50000"/>
                </a:srgbClr>
              </a:solidFill>
              <a:latin typeface="+mn-lt"/>
              <a:cs typeface="Gill Sans"/>
            </a:endParaRPr>
          </a:p>
          <a:p>
            <a:pPr marL="287338" lvl="1" indent="-173038">
              <a:lnSpc>
                <a:spcPct val="110000"/>
              </a:lnSpc>
              <a:spcBef>
                <a:spcPts val="1200"/>
              </a:spcBef>
              <a:buFont typeface="Arial"/>
              <a:buChar char="•"/>
              <a:defRPr/>
            </a:pPr>
            <a:r>
              <a:rPr lang="en-US" sz="1600" dirty="0" smtClean="0">
                <a:solidFill>
                  <a:srgbClr val="4F81BD">
                    <a:lumMod val="50000"/>
                  </a:srgbClr>
                </a:solidFill>
                <a:latin typeface="+mn-lt"/>
                <a:cs typeface="Gill Sans"/>
              </a:rPr>
              <a:t>Messages like </a:t>
            </a:r>
            <a:r>
              <a:rPr lang="en-US" sz="1600" i="1" dirty="0" smtClean="0">
                <a:solidFill>
                  <a:srgbClr val="4F81BD">
                    <a:lumMod val="50000"/>
                  </a:srgbClr>
                </a:solidFill>
                <a:latin typeface="+mn-lt"/>
                <a:cs typeface="Gill Sans"/>
              </a:rPr>
              <a:t>“The Story of Stuff” </a:t>
            </a:r>
            <a:r>
              <a:rPr lang="en-US" sz="1600" dirty="0" smtClean="0">
                <a:solidFill>
                  <a:srgbClr val="4F81BD">
                    <a:lumMod val="50000"/>
                  </a:srgbClr>
                </a:solidFill>
                <a:latin typeface="+mn-lt"/>
                <a:cs typeface="Gill Sans"/>
              </a:rPr>
              <a:t>do not resonate with middle-class, knowledge workers seeking to get ahead</a:t>
            </a:r>
          </a:p>
          <a:p>
            <a:pPr marL="287338" lvl="1" indent="-173038">
              <a:lnSpc>
                <a:spcPct val="110000"/>
              </a:lnSpc>
              <a:spcBef>
                <a:spcPts val="1200"/>
              </a:spcBef>
              <a:buFont typeface="Arial"/>
              <a:buChar char="•"/>
              <a:defRPr/>
            </a:pPr>
            <a:r>
              <a:rPr lang="en-US" sz="1600" dirty="0" smtClean="0">
                <a:solidFill>
                  <a:srgbClr val="4F81BD">
                    <a:lumMod val="50000"/>
                  </a:srgbClr>
                </a:solidFill>
                <a:latin typeface="+mn-lt"/>
                <a:cs typeface="Gill Sans"/>
              </a:rPr>
              <a:t>Don’t emphasize changes and new.  </a:t>
            </a:r>
            <a:r>
              <a:rPr lang="en-US" sz="1600" dirty="0" smtClean="0">
                <a:solidFill>
                  <a:srgbClr val="4F81BD">
                    <a:lumMod val="50000"/>
                  </a:srgbClr>
                </a:solidFill>
                <a:latin typeface="+mn-lt"/>
                <a:cs typeface="Gill Sans Light"/>
              </a:rPr>
              <a:t>They also are afraid of change and don’t want rules changed or goal posts moved.</a:t>
            </a:r>
          </a:p>
          <a:p>
            <a:pPr marL="287338" lvl="1" indent="-173038">
              <a:lnSpc>
                <a:spcPct val="110000"/>
              </a:lnSpc>
              <a:spcBef>
                <a:spcPts val="1200"/>
              </a:spcBef>
              <a:buFont typeface="Arial"/>
              <a:buChar char="•"/>
              <a:defRPr/>
            </a:pPr>
            <a:r>
              <a:rPr lang="en-US" sz="1600" dirty="0" smtClean="0">
                <a:solidFill>
                  <a:srgbClr val="4F81BD">
                    <a:lumMod val="50000"/>
                  </a:srgbClr>
                </a:solidFill>
                <a:latin typeface="+mn-lt"/>
                <a:cs typeface="Gill Sans"/>
              </a:rPr>
              <a:t>Need extrinsic motivation: </a:t>
            </a:r>
            <a:r>
              <a:rPr lang="en-US" sz="1600" dirty="0" smtClean="0">
                <a:solidFill>
                  <a:srgbClr val="4F81BD">
                    <a:lumMod val="50000"/>
                  </a:srgbClr>
                </a:solidFill>
                <a:latin typeface="+mn-lt"/>
                <a:cs typeface="Gill Sans Light"/>
              </a:rPr>
              <a:t>emphasize rewards for good and avoiding bad</a:t>
            </a:r>
          </a:p>
          <a:p>
            <a:pPr marL="287338" lvl="1" indent="-173038">
              <a:lnSpc>
                <a:spcPct val="110000"/>
              </a:lnSpc>
              <a:spcBef>
                <a:spcPts val="1200"/>
              </a:spcBef>
              <a:buFont typeface="Arial"/>
              <a:buChar char="•"/>
              <a:defRPr/>
            </a:pPr>
            <a:r>
              <a:rPr lang="en-US" sz="1600" dirty="0" smtClean="0">
                <a:solidFill>
                  <a:srgbClr val="4F81BD">
                    <a:lumMod val="50000"/>
                  </a:srgbClr>
                </a:solidFill>
                <a:latin typeface="+mn-lt"/>
                <a:cs typeface="Gill Sans"/>
              </a:rPr>
              <a:t>They are followers.  </a:t>
            </a:r>
            <a:r>
              <a:rPr lang="en-US" sz="1600" dirty="0" smtClean="0">
                <a:solidFill>
                  <a:srgbClr val="4F81BD">
                    <a:lumMod val="50000"/>
                  </a:srgbClr>
                </a:solidFill>
                <a:latin typeface="+mn-lt"/>
                <a:cs typeface="Gill Sans Light"/>
              </a:rPr>
              <a:t>Need to show success and being part of the group</a:t>
            </a:r>
          </a:p>
        </p:txBody>
      </p:sp>
      <p:sp>
        <p:nvSpPr>
          <p:cNvPr id="9" name="Rectangle 14"/>
          <p:cNvSpPr txBox="1">
            <a:spLocks noChangeArrowheads="1"/>
          </p:cNvSpPr>
          <p:nvPr/>
        </p:nvSpPr>
        <p:spPr>
          <a:xfrm>
            <a:off x="454025" y="1440407"/>
            <a:ext cx="3982507" cy="4554009"/>
          </a:xfrm>
          <a:prstGeom prst="rect">
            <a:avLst/>
          </a:prstGeom>
          <a:solidFill>
            <a:schemeClr val="bg1"/>
          </a:solidFill>
        </p:spPr>
        <p:txBody>
          <a:bodyPr vert="horz" lIns="91440" tIns="45720" rIns="91440" bIns="45720" rtlCol="0">
            <a:noAutofit/>
          </a:bodyPr>
          <a:lstStyle/>
          <a:p>
            <a:pPr marL="347663" lvl="1" indent="-233363" algn="ctr">
              <a:lnSpc>
                <a:spcPct val="110000"/>
              </a:lnSpc>
              <a:spcBef>
                <a:spcPts val="1200"/>
              </a:spcBef>
              <a:spcAft>
                <a:spcPts val="600"/>
              </a:spcAft>
              <a:buFont typeface="Arial"/>
              <a:buNone/>
              <a:defRPr/>
            </a:pPr>
            <a:r>
              <a:rPr lang="en-US" sz="1600" dirty="0" smtClean="0">
                <a:solidFill>
                  <a:srgbClr val="EEECE1">
                    <a:lumMod val="25000"/>
                  </a:srgbClr>
                </a:solidFill>
                <a:latin typeface="+mn-lt"/>
                <a:cs typeface="Gill Sans"/>
              </a:rPr>
              <a:t>FINDING</a:t>
            </a:r>
          </a:p>
          <a:p>
            <a:pPr marL="347663" lvl="1" indent="-233363">
              <a:lnSpc>
                <a:spcPct val="110000"/>
              </a:lnSpc>
              <a:spcBef>
                <a:spcPts val="1200"/>
              </a:spcBef>
              <a:spcAft>
                <a:spcPts val="600"/>
              </a:spcAft>
              <a:buFont typeface="Arial"/>
              <a:buChar char="–"/>
              <a:defRPr/>
            </a:pPr>
            <a:r>
              <a:rPr lang="en-US" sz="1600" dirty="0" smtClean="0">
                <a:solidFill>
                  <a:srgbClr val="EEECE1">
                    <a:lumMod val="25000"/>
                  </a:srgbClr>
                </a:solidFill>
                <a:latin typeface="+mn-lt"/>
                <a:cs typeface="Gill Sans"/>
              </a:rPr>
              <a:t>Upwardly mobile, status-seeking Americans strongly reject messages of sacrifice or doing with “less”</a:t>
            </a:r>
          </a:p>
          <a:p>
            <a:pPr marL="347663" lvl="1" indent="-233363">
              <a:lnSpc>
                <a:spcPct val="110000"/>
              </a:lnSpc>
              <a:spcBef>
                <a:spcPts val="1200"/>
              </a:spcBef>
              <a:spcAft>
                <a:spcPts val="600"/>
              </a:spcAft>
              <a:buFont typeface="Arial"/>
              <a:buChar char="–"/>
              <a:defRPr/>
            </a:pPr>
            <a:r>
              <a:rPr lang="en-US" sz="1600" dirty="0" smtClean="0">
                <a:solidFill>
                  <a:srgbClr val="EEECE1">
                    <a:lumMod val="25000"/>
                  </a:srgbClr>
                </a:solidFill>
                <a:latin typeface="+mn-lt"/>
                <a:cs typeface="Gill Sans Light"/>
              </a:rPr>
              <a:t>These ‘keep up with the Jones” types represent the core of American consumers – advertiser targets</a:t>
            </a:r>
          </a:p>
          <a:p>
            <a:pPr marL="347663" lvl="1" indent="-233363">
              <a:lnSpc>
                <a:spcPct val="110000"/>
              </a:lnSpc>
              <a:spcBef>
                <a:spcPts val="1200"/>
              </a:spcBef>
              <a:spcAft>
                <a:spcPts val="600"/>
              </a:spcAft>
              <a:buFont typeface="Arial"/>
              <a:buChar char="–"/>
              <a:defRPr/>
            </a:pPr>
            <a:r>
              <a:rPr lang="en-US" sz="1600" dirty="0" smtClean="0">
                <a:solidFill>
                  <a:srgbClr val="EEECE1">
                    <a:lumMod val="25000"/>
                  </a:srgbClr>
                </a:solidFill>
                <a:latin typeface="+mn-lt"/>
                <a:cs typeface="Gill Sans"/>
              </a:rPr>
              <a:t>They work hard and seek better homes, cars, education and “things.”</a:t>
            </a:r>
          </a:p>
          <a:p>
            <a:pPr marL="347663" lvl="1" indent="-233363">
              <a:lnSpc>
                <a:spcPct val="110000"/>
              </a:lnSpc>
              <a:spcBef>
                <a:spcPts val="1200"/>
              </a:spcBef>
              <a:spcAft>
                <a:spcPts val="600"/>
              </a:spcAft>
              <a:buFont typeface="Arial"/>
              <a:buChar char="–"/>
              <a:defRPr/>
            </a:pPr>
            <a:r>
              <a:rPr lang="en-US" sz="1600" dirty="0" smtClean="0">
                <a:solidFill>
                  <a:srgbClr val="EEECE1">
                    <a:lumMod val="25000"/>
                  </a:srgbClr>
                </a:solidFill>
                <a:latin typeface="+mn-lt"/>
                <a:cs typeface="Gill Sans"/>
              </a:rPr>
              <a:t>They have “earned” the right not to be denied what others have</a:t>
            </a:r>
          </a:p>
          <a:p>
            <a:pPr marL="347663" lvl="1" indent="-233363">
              <a:lnSpc>
                <a:spcPct val="110000"/>
              </a:lnSpc>
              <a:spcBef>
                <a:spcPts val="1200"/>
              </a:spcBef>
              <a:spcAft>
                <a:spcPts val="600"/>
              </a:spcAft>
              <a:buFont typeface="Arial"/>
              <a:buChar char="–"/>
              <a:defRPr/>
            </a:pPr>
            <a:endParaRPr lang="en-US" sz="1600" dirty="0" smtClean="0">
              <a:solidFill>
                <a:srgbClr val="EEECE1">
                  <a:lumMod val="25000"/>
                </a:srgbClr>
              </a:solidFill>
              <a:latin typeface="+mn-lt"/>
              <a:cs typeface="Gill Sans Light"/>
            </a:endParaRPr>
          </a:p>
        </p:txBody>
      </p:sp>
      <p:sp>
        <p:nvSpPr>
          <p:cNvPr id="3" name="Title 2"/>
          <p:cNvSpPr>
            <a:spLocks noGrp="1"/>
          </p:cNvSpPr>
          <p:nvPr>
            <p:ph type="title"/>
          </p:nvPr>
        </p:nvSpPr>
        <p:spPr>
          <a:xfrm>
            <a:off x="228601" y="472931"/>
            <a:ext cx="8695266" cy="506850"/>
          </a:xfrm>
        </p:spPr>
        <p:txBody>
          <a:bodyPr>
            <a:noAutofit/>
          </a:bodyPr>
          <a:lstStyle/>
          <a:p>
            <a:pPr marL="398463" indent="-398463"/>
            <a:r>
              <a:rPr lang="en-US" sz="2800" dirty="0" smtClean="0">
                <a:solidFill>
                  <a:srgbClr val="31783C"/>
                </a:solidFill>
                <a:latin typeface="Gill Sans"/>
                <a:cs typeface="Gill Sans"/>
              </a:rPr>
              <a:t>3.  Not Ready to Abandon the American Dream</a:t>
            </a:r>
            <a:endParaRPr lang="en-US" sz="2800" dirty="0">
              <a:solidFill>
                <a:srgbClr val="31783C"/>
              </a:solidFill>
              <a:latin typeface="Gill Sans"/>
              <a:cs typeface="Gill Sans"/>
            </a:endParaRPr>
          </a:p>
        </p:txBody>
      </p:sp>
    </p:spTree>
    <p:extLst>
      <p:ext uri="{BB962C8B-B14F-4D97-AF65-F5344CB8AC3E}">
        <p14:creationId xmlns:p14="http://schemas.microsoft.com/office/powerpoint/2010/main" val="211298588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Need…</a:t>
            </a:r>
            <a:endParaRPr lang="en-US" dirty="0"/>
          </a:p>
        </p:txBody>
      </p:sp>
      <p:sp>
        <p:nvSpPr>
          <p:cNvPr id="5" name="Content Placeholder 4"/>
          <p:cNvSpPr>
            <a:spLocks noGrp="1"/>
          </p:cNvSpPr>
          <p:nvPr>
            <p:ph idx="1"/>
          </p:nvPr>
        </p:nvSpPr>
        <p:spPr>
          <a:xfrm>
            <a:off x="914400" y="1828800"/>
            <a:ext cx="7239000" cy="3581400"/>
          </a:xfrm>
        </p:spPr>
        <p:txBody>
          <a:bodyPr/>
          <a:lstStyle/>
          <a:p>
            <a:r>
              <a:rPr lang="en-US" sz="4000" dirty="0" smtClean="0"/>
              <a:t>“One Stop Shopping”</a:t>
            </a:r>
          </a:p>
          <a:p>
            <a:r>
              <a:rPr lang="en-US" sz="4000" dirty="0" smtClean="0"/>
              <a:t>“Key Stories to Tell”</a:t>
            </a:r>
          </a:p>
          <a:p>
            <a:r>
              <a:rPr lang="en-US" sz="4000" dirty="0" smtClean="0"/>
              <a:t>“Global, Yet Local”</a:t>
            </a:r>
          </a:p>
          <a:p>
            <a:endParaRPr lang="en-US" sz="4000" dirty="0" smtClean="0"/>
          </a:p>
          <a:p>
            <a:endParaRPr lang="en-US" sz="4000" dirty="0"/>
          </a:p>
        </p:txBody>
      </p:sp>
    </p:spTree>
    <p:extLst>
      <p:ext uri="{BB962C8B-B14F-4D97-AF65-F5344CB8AC3E}">
        <p14:creationId xmlns:p14="http://schemas.microsoft.com/office/powerpoint/2010/main" val="40094884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6689725" y="4308475"/>
            <a:ext cx="184731" cy="338554"/>
          </a:xfrm>
          <a:prstGeom prst="rect">
            <a:avLst/>
          </a:prstGeom>
          <a:noFill/>
          <a:ln w="12700">
            <a:noFill/>
            <a:miter lim="800000"/>
            <a:headEnd/>
            <a:tailEnd/>
          </a:ln>
          <a:effectLst/>
        </p:spPr>
        <p:txBody>
          <a:bodyPr wrap="none">
            <a:prstTxWarp prst="textNoShape">
              <a:avLst/>
            </a:prstTxWarp>
            <a:spAutoFit/>
          </a:bodyPr>
          <a:lstStyle/>
          <a:p>
            <a:pPr eaLnBrk="0" hangingPunct="0"/>
            <a:endParaRPr lang="en-US" sz="1600" u="sng" dirty="0">
              <a:solidFill>
                <a:prstClr val="black"/>
              </a:solidFill>
              <a:latin typeface="+mn-lt"/>
            </a:endParaRPr>
          </a:p>
        </p:txBody>
      </p:sp>
      <p:sp>
        <p:nvSpPr>
          <p:cNvPr id="8" name="Rectangle 16"/>
          <p:cNvSpPr>
            <a:spLocks noChangeArrowheads="1"/>
          </p:cNvSpPr>
          <p:nvPr/>
        </p:nvSpPr>
        <p:spPr bwMode="auto">
          <a:xfrm>
            <a:off x="4715933" y="1438821"/>
            <a:ext cx="4114800" cy="4276180"/>
          </a:xfrm>
          <a:prstGeom prst="rect">
            <a:avLst/>
          </a:prstGeom>
          <a:solidFill>
            <a:schemeClr val="accent1">
              <a:lumMod val="20000"/>
              <a:lumOff val="80000"/>
            </a:schemeClr>
          </a:solidFill>
          <a:ln w="9525">
            <a:noFill/>
            <a:miter lim="800000"/>
            <a:headEnd/>
            <a:tailEnd/>
          </a:ln>
          <a:effectLst/>
        </p:spPr>
        <p:txBody>
          <a:bodyPr>
            <a:prstTxWarp prst="textNoShape">
              <a:avLst/>
            </a:prstTxWarp>
          </a:bodyPr>
          <a:lstStyle/>
          <a:p>
            <a:pPr marL="347663" lvl="1" indent="-233363" algn="ctr">
              <a:lnSpc>
                <a:spcPct val="110000"/>
              </a:lnSpc>
              <a:spcBef>
                <a:spcPts val="1200"/>
              </a:spcBef>
              <a:spcAft>
                <a:spcPts val="600"/>
              </a:spcAft>
              <a:defRPr/>
            </a:pPr>
            <a:r>
              <a:rPr lang="en-US" sz="1600" dirty="0" smtClean="0">
                <a:solidFill>
                  <a:srgbClr val="4F81BD">
                    <a:lumMod val="50000"/>
                  </a:srgbClr>
                </a:solidFill>
                <a:latin typeface="+mn-lt"/>
                <a:cs typeface="Gill Sans"/>
              </a:rPr>
              <a:t>IMPLICATIONS</a:t>
            </a:r>
            <a:endParaRPr lang="en-US" sz="1600" dirty="0">
              <a:solidFill>
                <a:srgbClr val="4F81BD">
                  <a:lumMod val="50000"/>
                </a:srgbClr>
              </a:solidFill>
              <a:latin typeface="+mn-lt"/>
              <a:cs typeface="Gill Sans"/>
            </a:endParaRPr>
          </a:p>
          <a:p>
            <a:pPr marL="287338" lvl="1" indent="-173038">
              <a:lnSpc>
                <a:spcPct val="110000"/>
              </a:lnSpc>
              <a:spcBef>
                <a:spcPts val="1200"/>
              </a:spcBef>
              <a:buFont typeface="Arial"/>
              <a:buChar char="•"/>
              <a:defRPr/>
            </a:pPr>
            <a:r>
              <a:rPr lang="en-US" sz="1600" dirty="0" smtClean="0">
                <a:solidFill>
                  <a:srgbClr val="4F81BD">
                    <a:lumMod val="50000"/>
                  </a:srgbClr>
                </a:solidFill>
                <a:latin typeface="+mn-lt"/>
                <a:cs typeface="Gill Sans Light"/>
              </a:rPr>
              <a:t>Lack of common sense is perhaps the biggest de-motivator and excuse on eco-climate issues for most Americans.</a:t>
            </a:r>
          </a:p>
          <a:p>
            <a:pPr marL="287338" lvl="1" indent="-173038">
              <a:lnSpc>
                <a:spcPct val="110000"/>
              </a:lnSpc>
              <a:spcBef>
                <a:spcPts val="1200"/>
              </a:spcBef>
              <a:buFont typeface="Arial"/>
              <a:buChar char="•"/>
              <a:defRPr/>
            </a:pPr>
            <a:r>
              <a:rPr lang="en-US" sz="1600" dirty="0" smtClean="0">
                <a:solidFill>
                  <a:srgbClr val="4F81BD">
                    <a:lumMod val="50000"/>
                  </a:srgbClr>
                </a:solidFill>
                <a:latin typeface="+mn-lt"/>
                <a:cs typeface="Gill Sans"/>
              </a:rPr>
              <a:t>We need to make eco-common sense real and a big part of our message.</a:t>
            </a:r>
          </a:p>
          <a:p>
            <a:pPr marL="287338" lvl="1" indent="-173038">
              <a:lnSpc>
                <a:spcPct val="110000"/>
              </a:lnSpc>
              <a:spcBef>
                <a:spcPts val="1200"/>
              </a:spcBef>
              <a:buFont typeface="Arial"/>
              <a:buChar char="•"/>
              <a:defRPr/>
            </a:pPr>
            <a:r>
              <a:rPr lang="en-US" sz="1600" dirty="0" smtClean="0">
                <a:solidFill>
                  <a:srgbClr val="4F81BD">
                    <a:lumMod val="50000"/>
                  </a:srgbClr>
                </a:solidFill>
                <a:latin typeface="+mn-lt"/>
                <a:cs typeface="Gill Sans Light"/>
              </a:rPr>
              <a:t>Uncompromising, purist eco-climate positions especially with huge trade offs will lose both battles and the war.</a:t>
            </a:r>
          </a:p>
          <a:p>
            <a:pPr marL="287338" lvl="1" indent="-173038">
              <a:lnSpc>
                <a:spcPct val="110000"/>
              </a:lnSpc>
              <a:spcBef>
                <a:spcPts val="1200"/>
              </a:spcBef>
              <a:buFont typeface="Arial"/>
              <a:buChar char="•"/>
              <a:defRPr/>
            </a:pPr>
            <a:r>
              <a:rPr lang="en-US" sz="1600" dirty="0">
                <a:solidFill>
                  <a:srgbClr val="4F81BD">
                    <a:lumMod val="50000"/>
                  </a:srgbClr>
                </a:solidFill>
                <a:latin typeface="+mn-lt"/>
                <a:cs typeface="Gill Sans Light"/>
              </a:rPr>
              <a:t>Just repeating ‘science’ or normal green arguments with different messengers will not work with them</a:t>
            </a:r>
            <a:endParaRPr lang="en-US" sz="1600" dirty="0" smtClean="0">
              <a:solidFill>
                <a:srgbClr val="4F81BD">
                  <a:lumMod val="50000"/>
                </a:srgbClr>
              </a:solidFill>
              <a:latin typeface="+mn-lt"/>
              <a:cs typeface="Gill Sans Light"/>
            </a:endParaRPr>
          </a:p>
        </p:txBody>
      </p:sp>
      <p:sp>
        <p:nvSpPr>
          <p:cNvPr id="9" name="Rectangle 14"/>
          <p:cNvSpPr txBox="1">
            <a:spLocks noChangeArrowheads="1"/>
          </p:cNvSpPr>
          <p:nvPr/>
        </p:nvSpPr>
        <p:spPr>
          <a:xfrm>
            <a:off x="454025" y="1440407"/>
            <a:ext cx="3982507" cy="4554009"/>
          </a:xfrm>
          <a:prstGeom prst="rect">
            <a:avLst/>
          </a:prstGeom>
          <a:solidFill>
            <a:schemeClr val="bg1"/>
          </a:solidFill>
        </p:spPr>
        <p:txBody>
          <a:bodyPr vert="horz" lIns="91440" tIns="45720" rIns="91440" bIns="45720" rtlCol="0">
            <a:noAutofit/>
          </a:bodyPr>
          <a:lstStyle/>
          <a:p>
            <a:pPr marL="347663" lvl="1" indent="-233363" algn="ctr">
              <a:lnSpc>
                <a:spcPct val="110000"/>
              </a:lnSpc>
              <a:spcBef>
                <a:spcPts val="1200"/>
              </a:spcBef>
              <a:spcAft>
                <a:spcPts val="600"/>
              </a:spcAft>
              <a:buFont typeface="Arial"/>
              <a:buNone/>
              <a:defRPr/>
            </a:pPr>
            <a:r>
              <a:rPr lang="en-US" sz="1600" dirty="0" smtClean="0">
                <a:solidFill>
                  <a:srgbClr val="EEECE1">
                    <a:lumMod val="25000"/>
                  </a:srgbClr>
                </a:solidFill>
                <a:latin typeface="+mn-lt"/>
                <a:cs typeface="Gill Sans"/>
              </a:rPr>
              <a:t>FINDING</a:t>
            </a:r>
          </a:p>
          <a:p>
            <a:pPr marL="347663" lvl="1" indent="-233363">
              <a:lnSpc>
                <a:spcPct val="110000"/>
              </a:lnSpc>
              <a:spcBef>
                <a:spcPts val="1200"/>
              </a:spcBef>
              <a:spcAft>
                <a:spcPts val="600"/>
              </a:spcAft>
              <a:buFont typeface="Arial"/>
              <a:buChar char="–"/>
              <a:defRPr/>
            </a:pPr>
            <a:r>
              <a:rPr lang="en-US" sz="1600" dirty="0" smtClean="0">
                <a:solidFill>
                  <a:srgbClr val="EEECE1">
                    <a:lumMod val="25000"/>
                  </a:srgbClr>
                </a:solidFill>
                <a:latin typeface="+mn-lt"/>
                <a:cs typeface="Gill Sans"/>
              </a:rPr>
              <a:t>Americans quickly self-identify as “green” or not.</a:t>
            </a:r>
          </a:p>
          <a:p>
            <a:pPr marL="347663" lvl="1" indent="-233363">
              <a:lnSpc>
                <a:spcPct val="110000"/>
              </a:lnSpc>
              <a:spcBef>
                <a:spcPts val="1200"/>
              </a:spcBef>
              <a:spcAft>
                <a:spcPts val="600"/>
              </a:spcAft>
              <a:buFont typeface="Arial"/>
              <a:buChar char="–"/>
              <a:defRPr/>
            </a:pPr>
            <a:r>
              <a:rPr lang="en-US" sz="1600" dirty="0" smtClean="0">
                <a:solidFill>
                  <a:srgbClr val="EEECE1">
                    <a:lumMod val="25000"/>
                  </a:srgbClr>
                </a:solidFill>
                <a:latin typeface="+mn-lt"/>
                <a:cs typeface="Gill Sans Light"/>
              </a:rPr>
              <a:t>Those that are not ‘green’ see </a:t>
            </a:r>
            <a:r>
              <a:rPr lang="en-US" sz="1600" dirty="0" smtClean="0">
                <a:solidFill>
                  <a:srgbClr val="EEECE1">
                    <a:lumMod val="25000"/>
                  </a:srgbClr>
                </a:solidFill>
                <a:latin typeface="+mn-lt"/>
                <a:cs typeface="Gill Sans"/>
              </a:rPr>
              <a:t>expensive gas; NIMBY wind and solar; sacrifice; and ‘endangered species’ arguments as irrational.</a:t>
            </a:r>
          </a:p>
          <a:p>
            <a:pPr marL="347663" lvl="1" indent="-233363">
              <a:lnSpc>
                <a:spcPct val="110000"/>
              </a:lnSpc>
              <a:spcBef>
                <a:spcPts val="1200"/>
              </a:spcBef>
              <a:spcAft>
                <a:spcPts val="600"/>
              </a:spcAft>
              <a:buFont typeface="Arial"/>
              <a:buChar char="–"/>
              <a:defRPr/>
            </a:pPr>
            <a:r>
              <a:rPr lang="en-US" sz="1600" dirty="0">
                <a:solidFill>
                  <a:srgbClr val="EEECE1">
                    <a:lumMod val="25000"/>
                  </a:srgbClr>
                </a:solidFill>
                <a:latin typeface="+mn-lt"/>
                <a:cs typeface="Gill Sans"/>
              </a:rPr>
              <a:t>People who reject “green” consider “close to nature” a waste of time</a:t>
            </a:r>
            <a:r>
              <a:rPr lang="en-US" sz="1600" dirty="0" smtClean="0">
                <a:solidFill>
                  <a:srgbClr val="EEECE1">
                    <a:lumMod val="25000"/>
                  </a:srgbClr>
                </a:solidFill>
                <a:latin typeface="+mn-lt"/>
                <a:cs typeface="Gill Sans"/>
              </a:rPr>
              <a:t>.</a:t>
            </a:r>
          </a:p>
          <a:p>
            <a:pPr marL="347663" lvl="1" indent="-233363">
              <a:lnSpc>
                <a:spcPct val="110000"/>
              </a:lnSpc>
              <a:spcBef>
                <a:spcPts val="1200"/>
              </a:spcBef>
              <a:spcAft>
                <a:spcPts val="600"/>
              </a:spcAft>
              <a:buFont typeface="Arial"/>
              <a:buChar char="–"/>
              <a:defRPr/>
            </a:pPr>
            <a:r>
              <a:rPr lang="en-US" sz="1600" dirty="0">
                <a:solidFill>
                  <a:srgbClr val="EEECE1">
                    <a:lumMod val="25000"/>
                  </a:srgbClr>
                </a:solidFill>
                <a:latin typeface="+mn-lt"/>
                <a:cs typeface="Gill Sans"/>
              </a:rPr>
              <a:t>Common sense transcends ‘tribes’</a:t>
            </a:r>
          </a:p>
          <a:p>
            <a:pPr marL="347663" lvl="1" indent="-233363">
              <a:lnSpc>
                <a:spcPct val="110000"/>
              </a:lnSpc>
              <a:spcBef>
                <a:spcPts val="1200"/>
              </a:spcBef>
              <a:spcAft>
                <a:spcPts val="600"/>
              </a:spcAft>
              <a:buFont typeface="Arial"/>
              <a:buChar char="–"/>
              <a:defRPr/>
            </a:pPr>
            <a:endParaRPr lang="en-US" sz="1600" dirty="0" smtClean="0">
              <a:solidFill>
                <a:srgbClr val="EEECE1">
                  <a:lumMod val="25000"/>
                </a:srgbClr>
              </a:solidFill>
              <a:latin typeface="+mn-lt"/>
              <a:cs typeface="Gill Sans"/>
            </a:endParaRPr>
          </a:p>
        </p:txBody>
      </p:sp>
      <p:sp>
        <p:nvSpPr>
          <p:cNvPr id="3" name="Title 2"/>
          <p:cNvSpPr>
            <a:spLocks noGrp="1"/>
          </p:cNvSpPr>
          <p:nvPr>
            <p:ph type="title"/>
          </p:nvPr>
        </p:nvSpPr>
        <p:spPr>
          <a:xfrm>
            <a:off x="1295400" y="321734"/>
            <a:ext cx="6533568" cy="922866"/>
          </a:xfrm>
        </p:spPr>
        <p:txBody>
          <a:bodyPr>
            <a:noAutofit/>
          </a:bodyPr>
          <a:lstStyle/>
          <a:p>
            <a:pPr marL="398463" indent="-398463"/>
            <a:r>
              <a:rPr lang="en-US" sz="2800" dirty="0">
                <a:solidFill>
                  <a:srgbClr val="31783C"/>
                </a:solidFill>
                <a:latin typeface="Gill Sans"/>
                <a:cs typeface="Gill Sans"/>
              </a:rPr>
              <a:t>6</a:t>
            </a:r>
            <a:r>
              <a:rPr lang="en-US" sz="2800" dirty="0" smtClean="0">
                <a:solidFill>
                  <a:srgbClr val="31783C"/>
                </a:solidFill>
                <a:latin typeface="Gill Sans"/>
                <a:cs typeface="Gill Sans"/>
              </a:rPr>
              <a:t>.  A Call for Common Sense</a:t>
            </a:r>
            <a:endParaRPr lang="en-US" sz="2800" dirty="0">
              <a:solidFill>
                <a:srgbClr val="31783C"/>
              </a:solidFill>
              <a:latin typeface="Gill Sans"/>
              <a:cs typeface="Gill Sans"/>
            </a:endParaRPr>
          </a:p>
        </p:txBody>
      </p:sp>
    </p:spTree>
    <p:extLst>
      <p:ext uri="{BB962C8B-B14F-4D97-AF65-F5344CB8AC3E}">
        <p14:creationId xmlns:p14="http://schemas.microsoft.com/office/powerpoint/2010/main" val="69204469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Need…</a:t>
            </a:r>
            <a:endParaRPr lang="en-US" dirty="0"/>
          </a:p>
        </p:txBody>
      </p:sp>
      <p:sp>
        <p:nvSpPr>
          <p:cNvPr id="5" name="Content Placeholder 4"/>
          <p:cNvSpPr>
            <a:spLocks noGrp="1"/>
          </p:cNvSpPr>
          <p:nvPr>
            <p:ph idx="1"/>
          </p:nvPr>
        </p:nvSpPr>
        <p:spPr>
          <a:xfrm>
            <a:off x="914400" y="1828800"/>
            <a:ext cx="7467600" cy="3581400"/>
          </a:xfrm>
        </p:spPr>
        <p:txBody>
          <a:bodyPr/>
          <a:lstStyle/>
          <a:p>
            <a:r>
              <a:rPr lang="en-US" sz="4000" dirty="0" smtClean="0">
                <a:solidFill>
                  <a:srgbClr val="92D050"/>
                </a:solidFill>
              </a:rPr>
              <a:t>“One Stop Shopping”</a:t>
            </a:r>
          </a:p>
          <a:p>
            <a:r>
              <a:rPr lang="en-US" sz="4000" dirty="0" smtClean="0">
                <a:solidFill>
                  <a:srgbClr val="92D050"/>
                </a:solidFill>
              </a:rPr>
              <a:t>“Key Stories to Tell”</a:t>
            </a:r>
          </a:p>
          <a:p>
            <a:r>
              <a:rPr lang="en-US" sz="4000" dirty="0" smtClean="0"/>
              <a:t>“Global, Yet Local”</a:t>
            </a:r>
          </a:p>
          <a:p>
            <a:pPr lvl="1"/>
            <a:r>
              <a:rPr lang="en-US" sz="3600" dirty="0" smtClean="0"/>
              <a:t>Need to provide regional coverage</a:t>
            </a:r>
          </a:p>
          <a:p>
            <a:pPr lvl="1"/>
            <a:r>
              <a:rPr lang="en-US" sz="3600" dirty="0" smtClean="0"/>
              <a:t>Tie into larger picture</a:t>
            </a:r>
          </a:p>
          <a:p>
            <a:endParaRPr lang="en-US" sz="4000" dirty="0" smtClean="0"/>
          </a:p>
          <a:p>
            <a:endParaRPr lang="en-US" sz="4000" dirty="0"/>
          </a:p>
        </p:txBody>
      </p:sp>
    </p:spTree>
    <p:extLst>
      <p:ext uri="{BB962C8B-B14F-4D97-AF65-F5344CB8AC3E}">
        <p14:creationId xmlns:p14="http://schemas.microsoft.com/office/powerpoint/2010/main" val="26101059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cecann.files.wordpress.com/2012/03/slid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525" y="3191321"/>
            <a:ext cx="5172075" cy="258172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cecann.files.wordpress.com/2012/03/slide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526" y="609600"/>
            <a:ext cx="5172074" cy="25817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702976"/>
            <a:ext cx="2590799" cy="4801314"/>
          </a:xfrm>
          <a:prstGeom prst="rect">
            <a:avLst/>
          </a:prstGeom>
        </p:spPr>
        <p:txBody>
          <a:bodyPr wrap="square">
            <a:spAutoFit/>
          </a:bodyPr>
          <a:lstStyle/>
          <a:p>
            <a:r>
              <a:rPr lang="en-US" sz="1800" dirty="0" smtClean="0"/>
              <a:t>While compiled and forecast weather data needs to be available to promote the mental links between it and climate</a:t>
            </a:r>
            <a:br>
              <a:rPr lang="en-US" sz="1800" dirty="0" smtClean="0"/>
            </a:br>
            <a:r>
              <a:rPr lang="en-US" sz="1800" dirty="0" smtClean="0"/>
              <a:t/>
            </a:r>
            <a:br>
              <a:rPr lang="en-US" sz="1800" dirty="0" smtClean="0"/>
            </a:br>
            <a:r>
              <a:rPr lang="en-US" sz="1800" dirty="0" err="1" smtClean="0"/>
              <a:t>Climate</a:t>
            </a:r>
            <a:r>
              <a:rPr lang="en-US" sz="1800" dirty="0" smtClean="0"/>
              <a:t> change is a regional phenomenon with global implications.</a:t>
            </a:r>
          </a:p>
          <a:p>
            <a:endParaRPr lang="en-US" sz="1800" dirty="0"/>
          </a:p>
          <a:p>
            <a:r>
              <a:rPr lang="en-US" sz="1800" dirty="0" smtClean="0"/>
              <a:t>It is best thought of as a “global, yet local” issue. Products should make local connections to global environmental factors</a:t>
            </a:r>
            <a:endParaRPr lang="en-US" sz="1800" dirty="0"/>
          </a:p>
        </p:txBody>
      </p:sp>
    </p:spTree>
    <p:extLst>
      <p:ext uri="{BB962C8B-B14F-4D97-AF65-F5344CB8AC3E}">
        <p14:creationId xmlns:p14="http://schemas.microsoft.com/office/powerpoint/2010/main" val="11654740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pc.ncep.noaa.gov/products/expert_assessment/season_drought.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533400"/>
            <a:ext cx="6786725"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125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ncdc.noaa.gov/img/climate/freezefrost/Spring28F_hir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8178" y="514350"/>
            <a:ext cx="5305822" cy="3371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 y="533400"/>
            <a:ext cx="3962400" cy="3352800"/>
          </a:xfrm>
          <a:prstGeom prst="rect">
            <a:avLst/>
          </a:prstGeom>
        </p:spPr>
      </p:pic>
      <p:sp>
        <p:nvSpPr>
          <p:cNvPr id="3" name="TextBox 2"/>
          <p:cNvSpPr txBox="1"/>
          <p:nvPr/>
        </p:nvSpPr>
        <p:spPr>
          <a:xfrm>
            <a:off x="609600" y="3886200"/>
            <a:ext cx="8534400" cy="1938992"/>
          </a:xfrm>
          <a:prstGeom prst="rect">
            <a:avLst/>
          </a:prstGeom>
          <a:noFill/>
        </p:spPr>
        <p:txBody>
          <a:bodyPr wrap="square" rtlCol="0">
            <a:spAutoFit/>
          </a:bodyPr>
          <a:lstStyle/>
          <a:p>
            <a:pPr marL="342900" indent="-342900">
              <a:buFont typeface="Arial" pitchFamily="34" charset="0"/>
              <a:buChar char="•"/>
            </a:pPr>
            <a:r>
              <a:rPr lang="en-US" dirty="0" smtClean="0"/>
              <a:t>Products need to be regional adapted in nature. </a:t>
            </a:r>
            <a:br>
              <a:rPr lang="en-US" dirty="0" smtClean="0"/>
            </a:br>
            <a:r>
              <a:rPr lang="en-US" dirty="0" smtClean="0"/>
              <a:t>Must address common questions of Gardens Staff and Visitors</a:t>
            </a:r>
          </a:p>
          <a:p>
            <a:pPr marL="800100" lvl="1" indent="-342900">
              <a:buFontTx/>
              <a:buChar char="-"/>
            </a:pPr>
            <a:r>
              <a:rPr lang="en-US" dirty="0" smtClean="0"/>
              <a:t>When to plant/put out frost tender species?</a:t>
            </a:r>
          </a:p>
          <a:p>
            <a:pPr marL="800100" lvl="1" indent="-342900">
              <a:buFontTx/>
              <a:buChar char="-"/>
            </a:pPr>
            <a:r>
              <a:rPr lang="en-US" dirty="0" smtClean="0"/>
              <a:t>How much longer is the “new” growing season”?</a:t>
            </a:r>
            <a:endParaRPr lang="en-US" dirty="0"/>
          </a:p>
        </p:txBody>
      </p:sp>
      <p:pic>
        <p:nvPicPr>
          <p:cNvPr id="5" name="Picture 2" descr="C:\Users\csclar\AppData\Local\Microsoft\Windows\Temporary Internet Files\Content.Outlook\GX2VG9D0\2012-03-18_18-20-52_36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248" y="1088136"/>
            <a:ext cx="3121152" cy="234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26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795010"/>
            <a:ext cx="8153400" cy="707886"/>
          </a:xfrm>
          <a:prstGeom prst="rect">
            <a:avLst/>
          </a:prstGeom>
          <a:noFill/>
        </p:spPr>
        <p:txBody>
          <a:bodyPr wrap="square" rtlCol="0">
            <a:spAutoFit/>
          </a:bodyPr>
          <a:lstStyle/>
          <a:p>
            <a:r>
              <a:rPr lang="en-US" sz="4000" dirty="0" smtClean="0"/>
              <a:t>Plant Community Effects</a:t>
            </a:r>
            <a:endParaRPr lang="en-US" sz="4000" dirty="0"/>
          </a:p>
        </p:txBody>
      </p:sp>
      <p:sp>
        <p:nvSpPr>
          <p:cNvPr id="28674" name="AutoShape 2"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867400" y="1812191"/>
            <a:ext cx="3048000" cy="3293209"/>
          </a:xfrm>
          <a:prstGeom prst="rect">
            <a:avLst/>
          </a:prstGeom>
          <a:noFill/>
        </p:spPr>
        <p:txBody>
          <a:bodyPr wrap="square" rtlCol="0">
            <a:spAutoFit/>
          </a:bodyPr>
          <a:lstStyle/>
          <a:p>
            <a:r>
              <a:rPr lang="en-US" sz="2000" dirty="0" smtClean="0"/>
              <a:t>The temperate deciduous forest shifts to more</a:t>
            </a:r>
            <a:r>
              <a:rPr lang="en-US" sz="2000" i="1" dirty="0" smtClean="0"/>
              <a:t> </a:t>
            </a:r>
            <a:r>
              <a:rPr lang="en-US" sz="2000" dirty="0" smtClean="0"/>
              <a:t>northern locations  and is replaced by</a:t>
            </a:r>
            <a:r>
              <a:rPr lang="en-US" sz="2000" i="1" dirty="0" smtClean="0"/>
              <a:t> </a:t>
            </a:r>
            <a:r>
              <a:rPr lang="en-US" sz="2000" dirty="0" smtClean="0"/>
              <a:t>either the southeast mixed forest or savannas under</a:t>
            </a:r>
            <a:r>
              <a:rPr lang="en-US" sz="2000" i="1" dirty="0" smtClean="0"/>
              <a:t> </a:t>
            </a:r>
            <a:r>
              <a:rPr lang="en-US" sz="2000" dirty="0" smtClean="0"/>
              <a:t>scenarios except for the mildest one.</a:t>
            </a:r>
          </a:p>
          <a:p>
            <a:endParaRPr lang="en-US" sz="2000" dirty="0" smtClean="0"/>
          </a:p>
          <a:p>
            <a:r>
              <a:rPr lang="en-US" sz="2000" dirty="0" err="1" smtClean="0"/>
              <a:t>Bachelet</a:t>
            </a:r>
            <a:r>
              <a:rPr lang="en-US" sz="2000" dirty="0" smtClean="0"/>
              <a:t> et al.  2011</a:t>
            </a:r>
            <a:endParaRPr lang="en-US" sz="2000" dirty="0"/>
          </a:p>
        </p:txBody>
      </p:sp>
      <p:pic>
        <p:nvPicPr>
          <p:cNvPr id="8" name="Picture 7" descr="Climate Beech Migratio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8658" y="1828800"/>
            <a:ext cx="5722542" cy="3276600"/>
          </a:xfrm>
          <a:prstGeom prst="rect">
            <a:avLst/>
          </a:prstGeom>
        </p:spPr>
      </p:pic>
      <p:sp>
        <p:nvSpPr>
          <p:cNvPr id="10" name="TextBox 9"/>
          <p:cNvSpPr txBox="1"/>
          <p:nvPr/>
        </p:nvSpPr>
        <p:spPr>
          <a:xfrm>
            <a:off x="381000" y="4800600"/>
            <a:ext cx="494944" cy="338554"/>
          </a:xfrm>
          <a:prstGeom prst="rect">
            <a:avLst/>
          </a:prstGeom>
          <a:noFill/>
        </p:spPr>
        <p:txBody>
          <a:bodyPr wrap="none" rtlCol="0">
            <a:spAutoFit/>
          </a:bodyPr>
          <a:lstStyle/>
          <a:p>
            <a:r>
              <a:rPr lang="en-US" sz="1600" dirty="0" smtClean="0">
                <a:solidFill>
                  <a:srgbClr val="CCFF99"/>
                </a:solidFill>
              </a:rPr>
              <a:t>EPA</a:t>
            </a:r>
            <a:endParaRPr lang="en-US" sz="1600" dirty="0">
              <a:solidFill>
                <a:srgbClr val="CCFF99"/>
              </a:solidFill>
            </a:endParaRPr>
          </a:p>
        </p:txBody>
      </p:sp>
      <p:sp>
        <p:nvSpPr>
          <p:cNvPr id="11" name="TextBox 10"/>
          <p:cNvSpPr txBox="1"/>
          <p:nvPr/>
        </p:nvSpPr>
        <p:spPr>
          <a:xfrm>
            <a:off x="1266825" y="6205954"/>
            <a:ext cx="3352800" cy="338554"/>
          </a:xfrm>
          <a:prstGeom prst="rect">
            <a:avLst/>
          </a:prstGeom>
          <a:noFill/>
        </p:spPr>
        <p:txBody>
          <a:bodyPr wrap="square" rtlCol="0">
            <a:spAutoFit/>
          </a:bodyPr>
          <a:lstStyle/>
          <a:p>
            <a:r>
              <a:rPr lang="en-US" sz="1600" dirty="0" smtClean="0"/>
              <a:t>Slide Adapted from B. Byers - 2011</a:t>
            </a:r>
            <a:endParaRPr lang="en-US" sz="1600" dirty="0"/>
          </a:p>
        </p:txBody>
      </p:sp>
    </p:spTree>
    <p:extLst>
      <p:ext uri="{BB962C8B-B14F-4D97-AF65-F5344CB8AC3E}">
        <p14:creationId xmlns:p14="http://schemas.microsoft.com/office/powerpoint/2010/main" val="2987352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4200" y="533400"/>
            <a:ext cx="8153400" cy="707886"/>
          </a:xfrm>
          <a:prstGeom prst="rect">
            <a:avLst/>
          </a:prstGeom>
          <a:noFill/>
        </p:spPr>
        <p:txBody>
          <a:bodyPr wrap="square" rtlCol="0">
            <a:spAutoFit/>
          </a:bodyPr>
          <a:lstStyle/>
          <a:p>
            <a:r>
              <a:rPr lang="en-US" sz="4000" dirty="0" smtClean="0"/>
              <a:t>Plant Community Effects</a:t>
            </a:r>
            <a:endParaRPr lang="en-US" sz="4000" dirty="0"/>
          </a:p>
        </p:txBody>
      </p:sp>
      <p:sp>
        <p:nvSpPr>
          <p:cNvPr id="28674" name="AutoShape 2"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867400" y="1447800"/>
            <a:ext cx="3048000" cy="4247317"/>
          </a:xfrm>
          <a:prstGeom prst="rect">
            <a:avLst/>
          </a:prstGeom>
          <a:noFill/>
        </p:spPr>
        <p:txBody>
          <a:bodyPr wrap="square" rtlCol="0">
            <a:spAutoFit/>
          </a:bodyPr>
          <a:lstStyle/>
          <a:p>
            <a:r>
              <a:rPr lang="en-US" sz="1800" dirty="0" smtClean="0"/>
              <a:t>Southeast mixed forest are replaced mostly by savannas</a:t>
            </a:r>
            <a:r>
              <a:rPr lang="en-US" sz="1800" i="1" dirty="0" smtClean="0"/>
              <a:t> </a:t>
            </a:r>
            <a:r>
              <a:rPr lang="en-US" sz="1800" dirty="0" smtClean="0"/>
              <a:t>under three scenarios: the UKMO scenario</a:t>
            </a:r>
            <a:r>
              <a:rPr lang="en-US" sz="1800" i="1" dirty="0" smtClean="0"/>
              <a:t> </a:t>
            </a:r>
            <a:r>
              <a:rPr lang="en-US" sz="1800" dirty="0" smtClean="0"/>
              <a:t>and CGCM1, which project the largest increases in</a:t>
            </a:r>
            <a:r>
              <a:rPr lang="en-US" sz="1800" i="1" dirty="0" smtClean="0"/>
              <a:t> </a:t>
            </a:r>
            <a:r>
              <a:rPr lang="en-US" sz="1800" dirty="0" smtClean="0"/>
              <a:t>temperature (both above 5°C), and the GFDL scenario.</a:t>
            </a:r>
            <a:r>
              <a:rPr lang="en-US" sz="1800" i="1" dirty="0" smtClean="0"/>
              <a:t> </a:t>
            </a:r>
            <a:r>
              <a:rPr lang="en-US" sz="1800" dirty="0" smtClean="0"/>
              <a:t>Southeast mixed forest are even replaced</a:t>
            </a:r>
            <a:r>
              <a:rPr lang="en-US" sz="1800" i="1" dirty="0" smtClean="0"/>
              <a:t> </a:t>
            </a:r>
            <a:r>
              <a:rPr lang="en-US" sz="1800" dirty="0" smtClean="0"/>
              <a:t>partially by grasslands under the two warmer scenarios.</a:t>
            </a:r>
          </a:p>
          <a:p>
            <a:endParaRPr lang="en-US" sz="1800" dirty="0" smtClean="0"/>
          </a:p>
          <a:p>
            <a:r>
              <a:rPr lang="en-US" sz="1800" dirty="0" err="1" smtClean="0"/>
              <a:t>Bachelet</a:t>
            </a:r>
            <a:r>
              <a:rPr lang="en-US" sz="1800" dirty="0" smtClean="0"/>
              <a:t> et al.  2011</a:t>
            </a:r>
            <a:endParaRPr lang="en-US" sz="1800" dirty="0"/>
          </a:p>
        </p:txBody>
      </p:sp>
      <p:pic>
        <p:nvPicPr>
          <p:cNvPr id="460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600200"/>
            <a:ext cx="4572000" cy="3962400"/>
          </a:xfrm>
          <a:prstGeom prst="rect">
            <a:avLst/>
          </a:prstGeom>
          <a:noFill/>
          <a:ln w="9525">
            <a:noFill/>
            <a:miter lim="800000"/>
            <a:headEnd/>
            <a:tailEnd/>
          </a:ln>
        </p:spPr>
      </p:pic>
      <p:sp>
        <p:nvSpPr>
          <p:cNvPr id="11" name="TextBox 10"/>
          <p:cNvSpPr txBox="1"/>
          <p:nvPr/>
        </p:nvSpPr>
        <p:spPr>
          <a:xfrm>
            <a:off x="1266825" y="6205954"/>
            <a:ext cx="3352800" cy="338554"/>
          </a:xfrm>
          <a:prstGeom prst="rect">
            <a:avLst/>
          </a:prstGeom>
          <a:noFill/>
        </p:spPr>
        <p:txBody>
          <a:bodyPr wrap="square" rtlCol="0">
            <a:spAutoFit/>
          </a:bodyPr>
          <a:lstStyle/>
          <a:p>
            <a:r>
              <a:rPr lang="en-US" sz="1600" dirty="0" smtClean="0"/>
              <a:t>Slide Adapted from B. Byers - 2011</a:t>
            </a:r>
            <a:endParaRPr lang="en-US" sz="1600" dirty="0"/>
          </a:p>
        </p:txBody>
      </p:sp>
    </p:spTree>
    <p:extLst>
      <p:ext uri="{BB962C8B-B14F-4D97-AF65-F5344CB8AC3E}">
        <p14:creationId xmlns:p14="http://schemas.microsoft.com/office/powerpoint/2010/main" val="10449476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561703"/>
            <a:ext cx="8153400" cy="707886"/>
          </a:xfrm>
          <a:prstGeom prst="rect">
            <a:avLst/>
          </a:prstGeom>
          <a:noFill/>
        </p:spPr>
        <p:txBody>
          <a:bodyPr wrap="square" rtlCol="0">
            <a:spAutoFit/>
          </a:bodyPr>
          <a:lstStyle/>
          <a:p>
            <a:r>
              <a:rPr lang="en-US" sz="4000" dirty="0" smtClean="0"/>
              <a:t>Plant Community Effects</a:t>
            </a:r>
            <a:endParaRPr lang="en-US" sz="4000" dirty="0"/>
          </a:p>
        </p:txBody>
      </p:sp>
      <p:sp>
        <p:nvSpPr>
          <p:cNvPr id="28674" name="AutoShape 2"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867400" y="1600200"/>
            <a:ext cx="3048000" cy="2923877"/>
          </a:xfrm>
          <a:prstGeom prst="rect">
            <a:avLst/>
          </a:prstGeom>
          <a:noFill/>
        </p:spPr>
        <p:txBody>
          <a:bodyPr wrap="square" rtlCol="0">
            <a:spAutoFit/>
          </a:bodyPr>
          <a:lstStyle/>
          <a:p>
            <a:r>
              <a:rPr lang="en-US" sz="2000" dirty="0" smtClean="0"/>
              <a:t> … Both models simulate decreases in biomass or LAI (leaf area index) in the Great Plains states (Colorado, New Mexico, Texas, Oklahoma, Kansas).</a:t>
            </a:r>
            <a:br>
              <a:rPr lang="en-US" sz="2000" dirty="0" smtClean="0"/>
            </a:br>
            <a:r>
              <a:rPr lang="en-US" sz="2000" dirty="0" smtClean="0"/>
              <a:t> </a:t>
            </a:r>
          </a:p>
          <a:p>
            <a:r>
              <a:rPr lang="en-US" sz="2000" dirty="0" err="1" smtClean="0"/>
              <a:t>Bachelet</a:t>
            </a:r>
            <a:r>
              <a:rPr lang="en-US" sz="2000" dirty="0" smtClean="0"/>
              <a:t> et al.  2011</a:t>
            </a:r>
            <a:endParaRPr lang="en-US" sz="2000" dirty="0"/>
          </a:p>
        </p:txBody>
      </p:sp>
      <p:pic>
        <p:nvPicPr>
          <p:cNvPr id="48130" name="Picture 2" descr="http://www.globaldatavault.com/img/climate-impacts-report-j.jpg"/>
          <p:cNvPicPr>
            <a:picLocks noChangeAspect="1" noChangeArrowheads="1"/>
          </p:cNvPicPr>
          <p:nvPr/>
        </p:nvPicPr>
        <p:blipFill>
          <a:blip r:embed="rId3" cstate="print"/>
          <a:srcRect/>
          <a:stretch>
            <a:fillRect/>
          </a:stretch>
        </p:blipFill>
        <p:spPr bwMode="auto">
          <a:xfrm>
            <a:off x="1752600" y="1600200"/>
            <a:ext cx="3352800" cy="4267200"/>
          </a:xfrm>
          <a:prstGeom prst="rect">
            <a:avLst/>
          </a:prstGeom>
          <a:noFill/>
        </p:spPr>
      </p:pic>
      <p:sp>
        <p:nvSpPr>
          <p:cNvPr id="8" name="TextBox 7"/>
          <p:cNvSpPr txBox="1"/>
          <p:nvPr/>
        </p:nvSpPr>
        <p:spPr>
          <a:xfrm>
            <a:off x="1266825" y="6205954"/>
            <a:ext cx="3352800" cy="338554"/>
          </a:xfrm>
          <a:prstGeom prst="rect">
            <a:avLst/>
          </a:prstGeom>
          <a:noFill/>
        </p:spPr>
        <p:txBody>
          <a:bodyPr wrap="square" rtlCol="0">
            <a:spAutoFit/>
          </a:bodyPr>
          <a:lstStyle/>
          <a:p>
            <a:r>
              <a:rPr lang="en-US" sz="1600" dirty="0" smtClean="0"/>
              <a:t>Slide Adapted from B. Byers - 2011</a:t>
            </a:r>
            <a:endParaRPr lang="en-US" sz="1600" dirty="0"/>
          </a:p>
        </p:txBody>
      </p:sp>
    </p:spTree>
    <p:extLst>
      <p:ext uri="{BB962C8B-B14F-4D97-AF65-F5344CB8AC3E}">
        <p14:creationId xmlns:p14="http://schemas.microsoft.com/office/powerpoint/2010/main" val="16217846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6600" y="533400"/>
            <a:ext cx="8153400" cy="707886"/>
          </a:xfrm>
          <a:prstGeom prst="rect">
            <a:avLst/>
          </a:prstGeom>
          <a:noFill/>
        </p:spPr>
        <p:txBody>
          <a:bodyPr wrap="square" rtlCol="0">
            <a:spAutoFit/>
          </a:bodyPr>
          <a:lstStyle/>
          <a:p>
            <a:r>
              <a:rPr lang="en-US" sz="4000" dirty="0" smtClean="0"/>
              <a:t>Plant Community Effects</a:t>
            </a:r>
            <a:endParaRPr lang="en-US" sz="4000" dirty="0"/>
          </a:p>
        </p:txBody>
      </p:sp>
      <p:sp>
        <p:nvSpPr>
          <p:cNvPr id="28674" name="AutoShape 2"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038600" y="1548348"/>
            <a:ext cx="4724400" cy="3785652"/>
          </a:xfrm>
          <a:prstGeom prst="rect">
            <a:avLst/>
          </a:prstGeom>
          <a:noFill/>
        </p:spPr>
        <p:txBody>
          <a:bodyPr wrap="square" rtlCol="0">
            <a:spAutoFit/>
          </a:bodyPr>
          <a:lstStyle/>
          <a:p>
            <a:endParaRPr lang="en-US" sz="2000" dirty="0" smtClean="0"/>
          </a:p>
          <a:p>
            <a:r>
              <a:rPr lang="en-US" sz="2000" dirty="0" smtClean="0"/>
              <a:t>… Models also agree on the contraction of the Southwest arid land area associated with large increases in biomass in several southwestern states (California, Nevada, and Arizona), due to the predicted increases in precipitation (and CO2-induced water-use efficiency) accompanying the rise in temperature.</a:t>
            </a:r>
          </a:p>
          <a:p>
            <a:endParaRPr lang="en-US" sz="2000" dirty="0" smtClean="0"/>
          </a:p>
          <a:p>
            <a:r>
              <a:rPr lang="en-US" sz="2000" dirty="0" err="1" smtClean="0"/>
              <a:t>Bachelet</a:t>
            </a:r>
            <a:r>
              <a:rPr lang="en-US" sz="2000" dirty="0" smtClean="0"/>
              <a:t> et al.  2011</a:t>
            </a:r>
            <a:endParaRPr lang="en-US" sz="2000" dirty="0"/>
          </a:p>
        </p:txBody>
      </p:sp>
      <p:pic>
        <p:nvPicPr>
          <p:cNvPr id="4710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447800"/>
            <a:ext cx="2667000" cy="3942522"/>
          </a:xfrm>
          <a:prstGeom prst="rect">
            <a:avLst/>
          </a:prstGeom>
          <a:noFill/>
          <a:ln w="9525">
            <a:noFill/>
            <a:miter lim="800000"/>
            <a:headEnd/>
            <a:tailEnd/>
          </a:ln>
        </p:spPr>
      </p:pic>
      <p:sp>
        <p:nvSpPr>
          <p:cNvPr id="8" name="TextBox 7"/>
          <p:cNvSpPr txBox="1"/>
          <p:nvPr/>
        </p:nvSpPr>
        <p:spPr>
          <a:xfrm>
            <a:off x="1266825" y="6205954"/>
            <a:ext cx="3352800" cy="338554"/>
          </a:xfrm>
          <a:prstGeom prst="rect">
            <a:avLst/>
          </a:prstGeom>
          <a:noFill/>
        </p:spPr>
        <p:txBody>
          <a:bodyPr wrap="square" rtlCol="0">
            <a:spAutoFit/>
          </a:bodyPr>
          <a:lstStyle/>
          <a:p>
            <a:r>
              <a:rPr lang="en-US" sz="1600" dirty="0" smtClean="0"/>
              <a:t>Slide Adapted from B. Byers - 2011</a:t>
            </a:r>
            <a:endParaRPr lang="en-US" sz="1600" dirty="0"/>
          </a:p>
        </p:txBody>
      </p:sp>
    </p:spTree>
    <p:extLst>
      <p:ext uri="{BB962C8B-B14F-4D97-AF65-F5344CB8AC3E}">
        <p14:creationId xmlns:p14="http://schemas.microsoft.com/office/powerpoint/2010/main" val="27527496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400"/>
            <a:ext cx="8839200" cy="523220"/>
          </a:xfrm>
          <a:prstGeom prst="rect">
            <a:avLst/>
          </a:prstGeom>
          <a:noFill/>
        </p:spPr>
        <p:txBody>
          <a:bodyPr wrap="square" rtlCol="0">
            <a:spAutoFit/>
          </a:bodyPr>
          <a:lstStyle/>
          <a:p>
            <a:r>
              <a:rPr lang="en-US" sz="2800" dirty="0" smtClean="0"/>
              <a:t>Closer To Home</a:t>
            </a:r>
            <a:endParaRPr lang="en-US" sz="2800" dirty="0"/>
          </a:p>
        </p:txBody>
      </p:sp>
      <p:sp>
        <p:nvSpPr>
          <p:cNvPr id="6" name="TextBox 5"/>
          <p:cNvSpPr txBox="1"/>
          <p:nvPr/>
        </p:nvSpPr>
        <p:spPr>
          <a:xfrm>
            <a:off x="3124200" y="468313"/>
            <a:ext cx="8153400" cy="707886"/>
          </a:xfrm>
          <a:prstGeom prst="rect">
            <a:avLst/>
          </a:prstGeom>
          <a:noFill/>
        </p:spPr>
        <p:txBody>
          <a:bodyPr wrap="square" rtlCol="0">
            <a:spAutoFit/>
          </a:bodyPr>
          <a:lstStyle/>
          <a:p>
            <a:r>
              <a:rPr lang="en-US" sz="4000" dirty="0" smtClean="0"/>
              <a:t>Plant Community Effects</a:t>
            </a:r>
            <a:endParaRPr lang="en-US" sz="4000" dirty="0"/>
          </a:p>
        </p:txBody>
      </p:sp>
      <p:sp>
        <p:nvSpPr>
          <p:cNvPr id="28674" name="AutoShape 2"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AIDBQYHAQAI/8QAPhAAAgECBAIHBQcCBAcAAAAAAQIDBBEABRIhMVEGEyJBcYGRFGGhscEHIzJCwtHwUmIVouHxM0NjgpKy0//EABkBAAMBAQEAAAAAAAAAAAAAAAIDBAEABf/EACgRAAICAQQBBAICAwAAAAAAAAECABEDBBIhMUETIlFhMoEFoRTR4f/aAAwDAQACEQMRAD8Azd0pGhMrUyXO0YtxPC/qRjsMVPTRkRIonjjA1HnzwbNTap0VpVOnTpug25cPXAkFLLIizTyxKsg1EKpDab7b3thfEOpMdEcnjr3qq2cELBGWVvftcemD8xzKClp6mioyUUm9k71twB9cQ9TmCstJSUTdXAGfV/c2nj8cdjhkmr5KhiqwhNIJNt7YnKlmA8cypGABd/qLrK0gyqbkv2QO4ccSnRNJp8grICDbrUeMkbEjiL+QwJDTSNVCalo5q1ZFJUaAEJ4cTizjI5aDo9O0kixSzrbqoRZYid9jxJ3w1dtbZGhfGdw8f7JkTWUNFHTotVUGNgXZwCCbsbn+HExR3z4UCR0KNRRuiCec31qpAIFuPC2Bk6G0E2YS02YtNOxjZ441kKKq3Ub23vc4uUEEcVRQ08MaxxxsNKKLAAA8PTAGl6HcobK+Qe43UEzXo9ljTIEikhH9EMhUHy7vK2G40o8qzOmpMso4IxJTtLLJp1OxBjt2jc/mbv78SuZNeoI5An4f64iWCLnEk5ICQ06i5PC5uf8A1GALcmaFuFQuZZ2BJJ1R8fe4/bCK2Q2lIOzS/qb6DHcsBNS5NtmS/lq/0wLVVUK9WhuW3lI5jh+rCsZ4JjPTZmoCdjB9rRb8HUf5lH1w/WRiSvQNw61WPgpJ+mA1nhhr41a+vUCRz3B/ScGxP188UgvbqtZJ7r/w4Zj5biDkxsq2RPVDDru1uIlvf3/wHEPnlQwnjVQWKoAwHPEue3Ja342ufAb/AKTisZtmgpp+sK6mlJPC9gNh9fTDmYLzAx4i5oSjJXQvNYJUFjY7RE7WP74TNL15YRFlC2S7JYADbj64dnqneoWONGCKAqgLayjv88CZpJ7PTpBHcMqFnNrXJ3wZHFVBQe4WZYMhyUzS07TSxJHGXJCHtbre3Lli0UlLlmW1PWxIEkkQxIxJNyfr78UinrpIMhNRFJ96YySSb76rcPDEhllSKvLoaiIF5qPhqPHsXPjuBheoBxop+YOA+pkZfg1LXPmVDS+ztLMqAllBtxIIv88SVXWpUwimUEkEEseYsLWxkmYZi6rTU9TKLxA9m3C53+QxOw5/WDLsxq3ktMsY6vsiwYta4HngcStuEqyYAEZrHEvGX1fX55mtSLGOnhjhU34tqdj8NOH56h5qgIxVRcWN7WuSOPlit/ZzK8nRzM62rOtnqSSzd+lFxVqyrqaqWWOaokderjGkna5Ynh54cmL1szY7/Gr/AHJV1SacA7bJ5mn5nVezVM2lgI1QICzbAcL4Ahq/a0rZFkDI0qxqRvcE/wC+M96b5hOc1zSlWZvZ2lVTHfY6QLfLDUNRJB9n5USMplzABLbEaV1fM4JtHS7r7lC65SPx5/7NPybM6WR6qYVUOlXdb9YOIVdvUnAJZZK+NWYGyInHnv8AQYzDJYoZKeV5yuppbdo8bKzAeoGHM2nYZhUEElnlkUG/u0X+Bxp0QogGCv8AIFD13NIaYSZpLIGBEd+HcVU//QYn6T7qibnZY18h+5OMdyRpXzaNY55FVnUMVYi4uCR6KMarmlSaDLucyLsOchNgP/Jh6YE6f0378QX1vr4wKqoisrhGJ4479Z+BT3AWsfPjip1VUIqhnaPrhYRgW4aRufMsfTBNZM1DQKpbrZVUKD/W3C/mfngDLYhNG0kxWRSbJrcDbmL8zdvPEOiOTUOxb8R1LdU+PRqCo9xlc/welFmeaZja5GrA81DQIXIRuyL2LHjbDpqpZZZOoppWAbST1igbYUuX1FRFIG0Qm/aDOWPwxdzPNFXzJGjyjL6unjZHIDtGpINxqYgcPE4KkynPaASpl0kVXAo1GPRZrE2tgTJMjr6toaKjmiBaVZWLyaLqB+X335Y0nJujGbRIVqZomNxYoGYkDntx3wpgxryIYKjnozIaqalaTRmmVVEM6m7Oh3PiDiSkamzPLTS5O92Qa5Vl7GhQbkknjuRjYW6IwVMiPV5fTSsq6QZEFvG2FQ/Z5lInkl9mSN5EMb9UxAYHjtwxQm4EGuolm7+5VOjtPDS9A1poZopJnV3kCODZ2PD0sMQtH0Vzaor0LxQ6esiJPWqbKo3G1+75Y0KX7MMjWHRQe1UTj/mQzNe/r8745TdDc5pZFSLpGJacHdaukEjW9zKV+uBw43ws7A2WNxTorkX4mQdN4aiNwJYJFZ5ZJmuh4FmtfyIw90gRaLoflVJpAZ/vCLd5P7DGzTdB6OeSFpquqQxJo0wFVVvIg/A4Fzb7Pcvq6VooWufyrU7i/iLHHFHpQfBv+5fjfEQeaNV9TJKGiposnpX6tDJIiMxt3m5v/mxDuizCpqpL3SxjsfzsxONTm6A169XTGjXqAAuunmB0gAAbNY9wwLWfZFV+zCGkzWC3Wl2MkTKbWsOBO4xmEZNzM3kyjO2AADg0JTugdMs+b9ewvHCpk8STZR54uOZVAq80SMteOlX2iU9zObiMepZvIYmOjn2cvldOY5cwVrtqZ44TysNyeXzxB5zSUuUSVEFNXNWFnMk0rIFu3Ib7gAAYHWZSiM36Em02JMmUKOpW83qDPXx0yE6vd3E7D0Fz5YDzevWnnFOlH7QIuzpFwEtbl6f9uO5a7NV1FdIja07KBh+Y/sNPqcSvRfLxUQ1FXUyEGVxpY/mAvv8AG/njtMBpsIEDVH/Izlj0OJWogVULDIrKu5Cb3922ND6C9DaPN6CKrrczUys5aWlhHaXfgxO4uByxn9NOxdFUHa2wGDqOtrsurkrKNpI5uAK9432PMe7DF47iTN2p8lyjIqWSbL8tgQxKSLLqYHxa5xWaDp1X0+ZN/i1CJMrd9JmQESQX7yttx8eV+GBsk+0WKryiZc0hHtsa6Wh3HW3uNjx8j64ByXpxDUyNT55T6omJEcgF2RSeDX4jxv7+eOLIp4mhWPYmtRGN4llgdXidQyspuCD3g8sK2PDFZyuZ8pp0ky4Gryl+0scZu0N9yU5r/b3dxxPwVEFXAKmklDIR4W/Y/wA2w0G4BEfvjhAbuw1di92awtw08f5/L4Ubj3jmMbMirDCSottjqI19QW1+/HpHjj/ETc8BYm/gMdc6JCnuv8ccI4m2rzsvr/vgeWvQnRGodv6RufO2w+OA5qtyNUknkp+v7YRl1CYxZNCGqFuoTMsZNqmXWe6KMEL+5xHZkaSWNqeemiZHWxj0Bmsflhcf36fdSqA2wWMbt8frhaU8MbCKWZIWYbAWLHzP0xiZFyIGHRhUVMzmqyo0WaTRia8U1pFSoVdRFiNiLbX935cOUlHmFNRRQolHKVL9q9hYtcbW42NvIYtmcZbTMky0tNDNWlCscki6hFcndvnbvxnDdC+llGeros9R4/8Aqqbj4HGhLM4vUiI1UfhUDwAw6YibYejiwSkN7d2GRciJF9ilE+2gNcgjh4Yj8xlqN6kizFlII2v5YtclMrRkPuMU/MJOqrpqaUyCNSEV25bbD3bYRkxWd0oxZfbt+ZZejHTmtyhEQMjQsxAR9he9zYjgd+/bfnjUMi6U5dm0TPFUGgrSRrU6QSfeDsw9/H3jGB1VHLTaBYuqgH8OxJNz8hiUSWN0pVjL3qFJQXvaw3492NHHUBgCZ9FUNTM8bLVPTE37EkQKhhz0k7eROC2q6aEfeVESkcQDb5nGB9G6qSCXqipMMhH3sZI0DnYcNu87Y0bJ6SzCQNLJq3QsgUeZ4+W3jgt58QdoHctUudR2Y08bPbYudl9TiNapmqHLTK2hr6li2vyv3n44XSxQyyvGZhNLGe2oIOg8iB+HzscFSSwwKFRFla+yggAfvjKPmEPqJSmeaArF9xGQRq/nH+cMQFLVx1GZCig6/MxEbTVIIWFD+o+uAsxrMwzuuFFIX6kGzU9MTpI/ubv8Nhidp4qTKNMCqZJyP+BF+XkWPAD+b458eBqJG4+PgTiuZDz7R/ZhRpolV5KubRTg3ZFIVSf7u9vDHmj9tfVArU8HfJa0knnxA+Phwx2KjeeYVNcQzj8CAdmMcgPrxwaeFhsMauPyYLPfUHSGOGMRxIFQcABhLxqTuMPEYQeOGxcx+OP3YfjTHohe2CFF8bMiQgPHEJ0nyn2ym1RkCSPcbcRid4WwiTcb8OGOIsVODEG5VaWZayj6qfsSKQpueO1/lhipCw5ll0enQFBAHIabY9mlM1HmvXo/YXVIV57YPjpop162UEsoUDfmN8Rlaccyg8rchMvzKropxNRTPGsbXSx09/EY0DKftLqatoacUeqWwWSWJi0rW4m1iV7zsCPDGWQM4qDFq/PpHu3tiUkpIoZ43h1K8W6sGsb88He2cBc3PL8zy6lgECaaSFbyFZxqeQX3OniTfcmx8cSk2XVNYwGowUxF2ewLuPHuGMj6N9OKvLawtPTxVjJdg8o7YNtNww77bbgm3fi/dH+kld0rkn1MtPTKdPUov4h724+WCrdzcJMhx9CTiyRxKaPJYTGoJV6gjtE9+nmfedvHBdHQx0q7C7k3ZibknmT3nD0EKQoFQd3HDmGBaiWcsbM8cIIwq/HHCcFAiCMNnDjYZbjjZ0//2Q==">
            <a:hlinkClick r:id="rId2"/>
          </p:cNvPr>
          <p:cNvSpPr>
            <a:spLocks noChangeAspect="1" noChangeArrowheads="1"/>
          </p:cNvSpPr>
          <p:nvPr/>
        </p:nvSpPr>
        <p:spPr bwMode="auto">
          <a:xfrm>
            <a:off x="76200"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867400" y="1600200"/>
            <a:ext cx="3048000" cy="4524315"/>
          </a:xfrm>
          <a:prstGeom prst="rect">
            <a:avLst/>
          </a:prstGeom>
          <a:noFill/>
        </p:spPr>
        <p:txBody>
          <a:bodyPr wrap="square" rtlCol="0">
            <a:spAutoFit/>
          </a:bodyPr>
          <a:lstStyle/>
          <a:p>
            <a:r>
              <a:rPr lang="en-US" sz="2000" dirty="0" smtClean="0"/>
              <a:t>Western coniferous forests under warmer climates is less clear.  </a:t>
            </a:r>
            <a:r>
              <a:rPr lang="en-US" sz="2000" i="1" dirty="0" smtClean="0"/>
              <a:t>(Vegetation model projects)  </a:t>
            </a:r>
            <a:r>
              <a:rPr lang="en-US" sz="2000" dirty="0" smtClean="0"/>
              <a:t>large expansion of the coniferous forests across the western states, even though it simulates a decrease in C (carbon) density over the area of their current distribution.</a:t>
            </a:r>
          </a:p>
          <a:p>
            <a:r>
              <a:rPr lang="en-US" sz="2000" dirty="0" smtClean="0"/>
              <a:t> </a:t>
            </a:r>
          </a:p>
          <a:p>
            <a:r>
              <a:rPr lang="en-US" sz="2000" dirty="0" err="1" smtClean="0"/>
              <a:t>Bachelet</a:t>
            </a:r>
            <a:r>
              <a:rPr lang="en-US" sz="2000" dirty="0" smtClean="0"/>
              <a:t> et al.  2011</a:t>
            </a:r>
            <a:endParaRPr lang="en-US" sz="2000" dirty="0"/>
          </a:p>
        </p:txBody>
      </p:sp>
      <p:pic>
        <p:nvPicPr>
          <p:cNvPr id="471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95400"/>
            <a:ext cx="4800600" cy="3688266"/>
          </a:xfrm>
          <a:prstGeom prst="rect">
            <a:avLst/>
          </a:prstGeom>
          <a:noFill/>
          <a:ln w="9525">
            <a:noFill/>
            <a:miter lim="800000"/>
            <a:headEnd/>
            <a:tailEnd/>
          </a:ln>
        </p:spPr>
      </p:pic>
      <p:sp>
        <p:nvSpPr>
          <p:cNvPr id="8" name="TextBox 7"/>
          <p:cNvSpPr txBox="1"/>
          <p:nvPr/>
        </p:nvSpPr>
        <p:spPr>
          <a:xfrm>
            <a:off x="1266825" y="6205954"/>
            <a:ext cx="3352800" cy="338554"/>
          </a:xfrm>
          <a:prstGeom prst="rect">
            <a:avLst/>
          </a:prstGeom>
          <a:noFill/>
        </p:spPr>
        <p:txBody>
          <a:bodyPr wrap="square" rtlCol="0">
            <a:spAutoFit/>
          </a:bodyPr>
          <a:lstStyle/>
          <a:p>
            <a:r>
              <a:rPr lang="en-US" sz="1600" dirty="0" smtClean="0"/>
              <a:t>Slide Adapted from B. Byers - 2011</a:t>
            </a:r>
            <a:endParaRPr lang="en-US" sz="1600" dirty="0"/>
          </a:p>
        </p:txBody>
      </p:sp>
    </p:spTree>
    <p:extLst>
      <p:ext uri="{BB962C8B-B14F-4D97-AF65-F5344CB8AC3E}">
        <p14:creationId xmlns:p14="http://schemas.microsoft.com/office/powerpoint/2010/main" val="2156342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Need…</a:t>
            </a:r>
            <a:endParaRPr lang="en-US" dirty="0"/>
          </a:p>
        </p:txBody>
      </p:sp>
      <p:sp>
        <p:nvSpPr>
          <p:cNvPr id="5" name="Content Placeholder 4"/>
          <p:cNvSpPr>
            <a:spLocks noGrp="1"/>
          </p:cNvSpPr>
          <p:nvPr>
            <p:ph idx="1"/>
          </p:nvPr>
        </p:nvSpPr>
        <p:spPr>
          <a:xfrm>
            <a:off x="914400" y="1828800"/>
            <a:ext cx="7239000" cy="3581400"/>
          </a:xfrm>
        </p:spPr>
        <p:txBody>
          <a:bodyPr/>
          <a:lstStyle/>
          <a:p>
            <a:r>
              <a:rPr lang="en-US" sz="4000" dirty="0" smtClean="0"/>
              <a:t>“One Stop Shopping”</a:t>
            </a:r>
          </a:p>
          <a:p>
            <a:pPr lvl="1"/>
            <a:r>
              <a:rPr lang="en-US" sz="3600" dirty="0" smtClean="0"/>
              <a:t>Web portal for plant sector</a:t>
            </a:r>
          </a:p>
          <a:p>
            <a:pPr lvl="1"/>
            <a:r>
              <a:rPr lang="en-US" sz="3600" dirty="0" smtClean="0"/>
              <a:t>Consolidates diverse information</a:t>
            </a:r>
          </a:p>
          <a:p>
            <a:r>
              <a:rPr lang="en-US" sz="4000" dirty="0" smtClean="0">
                <a:solidFill>
                  <a:srgbClr val="92D050"/>
                </a:solidFill>
              </a:rPr>
              <a:t>“Key Stories to Tell”</a:t>
            </a:r>
          </a:p>
          <a:p>
            <a:r>
              <a:rPr lang="en-US" sz="4000" dirty="0" smtClean="0">
                <a:solidFill>
                  <a:srgbClr val="92D050"/>
                </a:solidFill>
              </a:rPr>
              <a:t>“Global, Yet Local”</a:t>
            </a:r>
          </a:p>
          <a:p>
            <a:endParaRPr lang="en-US" sz="4000" dirty="0" smtClean="0"/>
          </a:p>
          <a:p>
            <a:endParaRPr lang="en-US" sz="4000" dirty="0"/>
          </a:p>
        </p:txBody>
      </p:sp>
    </p:spTree>
    <p:extLst>
      <p:ext uri="{BB962C8B-B14F-4D97-AF65-F5344CB8AC3E}">
        <p14:creationId xmlns:p14="http://schemas.microsoft.com/office/powerpoint/2010/main" val="13312031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2800" smtClean="0"/>
              <a:t>Climate Model Predictions</a:t>
            </a:r>
          </a:p>
        </p:txBody>
      </p:sp>
      <p:pic>
        <p:nvPicPr>
          <p:cNvPr id="6147" name="Content Placeholder 3" descr="Climate Change Scenarios Maps.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81050" y="1104900"/>
            <a:ext cx="7580313" cy="4440238"/>
          </a:xfrm>
        </p:spPr>
      </p:pic>
    </p:spTree>
    <p:extLst>
      <p:ext uri="{BB962C8B-B14F-4D97-AF65-F5344CB8AC3E}">
        <p14:creationId xmlns:p14="http://schemas.microsoft.com/office/powerpoint/2010/main" val="14264105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Landscape Trees</a:t>
            </a:r>
          </a:p>
        </p:txBody>
      </p:sp>
      <p:sp>
        <p:nvSpPr>
          <p:cNvPr id="18435" name="Content Placeholder 2"/>
          <p:cNvSpPr>
            <a:spLocks noGrp="1"/>
          </p:cNvSpPr>
          <p:nvPr>
            <p:ph sz="half" idx="1"/>
          </p:nvPr>
        </p:nvSpPr>
        <p:spPr>
          <a:xfrm>
            <a:off x="434975" y="1143000"/>
            <a:ext cx="4060825" cy="5083175"/>
          </a:xfrm>
        </p:spPr>
        <p:txBody>
          <a:bodyPr/>
          <a:lstStyle/>
          <a:p>
            <a:pPr>
              <a:buFont typeface="Wingdings" pitchFamily="2" charset="2"/>
              <a:buChar char="§"/>
            </a:pPr>
            <a:r>
              <a:rPr lang="en-US" sz="2400" smtClean="0"/>
              <a:t>Trees we are planting now will face a dramatically changed climate within their lifetime</a:t>
            </a:r>
          </a:p>
          <a:p>
            <a:pPr>
              <a:buFont typeface="Wingdings" pitchFamily="2" charset="2"/>
              <a:buChar char="§"/>
            </a:pPr>
            <a:r>
              <a:rPr lang="en-US" sz="2400" smtClean="0"/>
              <a:t>Advance planting of southern trees?</a:t>
            </a:r>
          </a:p>
          <a:p>
            <a:pPr>
              <a:buFont typeface="Wingdings" pitchFamily="2" charset="2"/>
              <a:buChar char="§"/>
            </a:pPr>
            <a:r>
              <a:rPr lang="en-US" sz="2400" smtClean="0"/>
              <a:t>Select for adaptability</a:t>
            </a:r>
          </a:p>
          <a:p>
            <a:pPr>
              <a:buFont typeface="Wingdings" pitchFamily="2" charset="2"/>
              <a:buChar char="§"/>
            </a:pPr>
            <a:r>
              <a:rPr lang="en-US" sz="2400" smtClean="0"/>
              <a:t>Tree breeding, selection, and introduction</a:t>
            </a:r>
          </a:p>
          <a:p>
            <a:pPr>
              <a:buFont typeface="Wingdings" pitchFamily="2" charset="2"/>
              <a:buChar char="§"/>
            </a:pPr>
            <a:r>
              <a:rPr lang="en-US" sz="2400" smtClean="0"/>
              <a:t>Cooperative evaluation</a:t>
            </a:r>
          </a:p>
          <a:p>
            <a:pPr>
              <a:buFont typeface="Wingdings" pitchFamily="2" charset="2"/>
              <a:buChar char="§"/>
            </a:pPr>
            <a:endParaRPr lang="en-US" sz="2400" smtClean="0"/>
          </a:p>
        </p:txBody>
      </p:sp>
      <p:pic>
        <p:nvPicPr>
          <p:cNvPr id="18436" name="Content Placeholder 4" descr="Triumph elm.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399088" y="1247775"/>
            <a:ext cx="2903537" cy="3984625"/>
          </a:xfrm>
        </p:spPr>
      </p:pic>
    </p:spTree>
    <p:extLst>
      <p:ext uri="{BB962C8B-B14F-4D97-AF65-F5344CB8AC3E}">
        <p14:creationId xmlns:p14="http://schemas.microsoft.com/office/powerpoint/2010/main" val="20516622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Oak in truck.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4046460"/>
            <a:ext cx="1905000" cy="24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p:txBody>
          <a:bodyPr/>
          <a:lstStyle/>
          <a:p>
            <a:r>
              <a:rPr lang="en-US" smtClean="0"/>
              <a:t>Management &amp; Conservation Issues</a:t>
            </a:r>
          </a:p>
        </p:txBody>
      </p:sp>
      <p:sp>
        <p:nvSpPr>
          <p:cNvPr id="16387" name="Content Placeholder 2"/>
          <p:cNvSpPr>
            <a:spLocks noGrp="1"/>
          </p:cNvSpPr>
          <p:nvPr>
            <p:ph sz="half" idx="1"/>
          </p:nvPr>
        </p:nvSpPr>
        <p:spPr>
          <a:xfrm>
            <a:off x="449263" y="1143000"/>
            <a:ext cx="4046537" cy="5054600"/>
          </a:xfrm>
        </p:spPr>
        <p:txBody>
          <a:bodyPr/>
          <a:lstStyle/>
          <a:p>
            <a:pPr>
              <a:buFont typeface="Wingdings" pitchFamily="2" charset="2"/>
              <a:buChar char="§"/>
            </a:pPr>
            <a:r>
              <a:rPr lang="en-US" sz="2400" smtClean="0"/>
              <a:t>Restoration vs. prospective management</a:t>
            </a:r>
          </a:p>
          <a:p>
            <a:pPr>
              <a:buFont typeface="Wingdings" pitchFamily="2" charset="2"/>
              <a:buChar char="§"/>
            </a:pPr>
            <a:r>
              <a:rPr lang="en-US" sz="2400" smtClean="0"/>
              <a:t>Ecological functions over composition</a:t>
            </a:r>
          </a:p>
          <a:p>
            <a:pPr>
              <a:buFont typeface="Wingdings" pitchFamily="2" charset="2"/>
              <a:buChar char="§"/>
            </a:pPr>
            <a:r>
              <a:rPr lang="en-US" sz="2400" smtClean="0"/>
              <a:t>Nativity</a:t>
            </a:r>
          </a:p>
          <a:p>
            <a:pPr>
              <a:buFont typeface="Wingdings" pitchFamily="2" charset="2"/>
              <a:buChar char="§"/>
            </a:pPr>
            <a:r>
              <a:rPr lang="en-US" sz="2400" smtClean="0"/>
              <a:t>Genetic seed sources</a:t>
            </a:r>
          </a:p>
          <a:p>
            <a:pPr>
              <a:buFont typeface="Wingdings" pitchFamily="2" charset="2"/>
              <a:buChar char="§"/>
            </a:pPr>
            <a:endParaRPr lang="en-US" sz="2400" smtClean="0"/>
          </a:p>
        </p:txBody>
      </p:sp>
      <p:pic>
        <p:nvPicPr>
          <p:cNvPr id="16388" name="Content Placeholder 4" descr="monitoring.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00" y="990600"/>
            <a:ext cx="2725738" cy="1808162"/>
          </a:xfrm>
        </p:spPr>
      </p:pic>
      <p:pic>
        <p:nvPicPr>
          <p:cNvPr id="16389" name="Picture 5" descr="Woodland managemen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771775"/>
            <a:ext cx="25368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invasive remova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9000" y="1001356"/>
            <a:ext cx="1627187"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49263" y="3668712"/>
            <a:ext cx="40465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cs typeface="+mn-cs"/>
              </a:defRPr>
            </a:lvl5pPr>
            <a:lvl6pPr marL="2514600" indent="-228600" algn="l" rtl="0" fontAlgn="base">
              <a:spcBef>
                <a:spcPct val="20000"/>
              </a:spcBef>
              <a:spcAft>
                <a:spcPct val="0"/>
              </a:spcAft>
              <a:buChar char="»"/>
              <a:defRPr sz="1800">
                <a:solidFill>
                  <a:schemeClr val="tx1"/>
                </a:solidFill>
                <a:latin typeface="Times New Roman" pitchFamily="18" charset="0"/>
                <a:cs typeface="+mn-cs"/>
              </a:defRPr>
            </a:lvl6pPr>
            <a:lvl7pPr marL="2971800" indent="-228600" algn="l" rtl="0" fontAlgn="base">
              <a:spcBef>
                <a:spcPct val="20000"/>
              </a:spcBef>
              <a:spcAft>
                <a:spcPct val="0"/>
              </a:spcAft>
              <a:buChar char="»"/>
              <a:defRPr sz="1800">
                <a:solidFill>
                  <a:schemeClr val="tx1"/>
                </a:solidFill>
                <a:latin typeface="Times New Roman" pitchFamily="18" charset="0"/>
                <a:cs typeface="+mn-cs"/>
              </a:defRPr>
            </a:lvl7pPr>
            <a:lvl8pPr marL="3429000" indent="-228600" algn="l" rtl="0" fontAlgn="base">
              <a:spcBef>
                <a:spcPct val="20000"/>
              </a:spcBef>
              <a:spcAft>
                <a:spcPct val="0"/>
              </a:spcAft>
              <a:buChar char="»"/>
              <a:defRPr sz="1800">
                <a:solidFill>
                  <a:schemeClr val="tx1"/>
                </a:solidFill>
                <a:latin typeface="Times New Roman" pitchFamily="18" charset="0"/>
                <a:cs typeface="+mn-cs"/>
              </a:defRPr>
            </a:lvl8pPr>
            <a:lvl9pPr marL="3886200" indent="-228600" algn="l" rtl="0" fontAlgn="base">
              <a:spcBef>
                <a:spcPct val="20000"/>
              </a:spcBef>
              <a:spcAft>
                <a:spcPct val="0"/>
              </a:spcAft>
              <a:buChar char="»"/>
              <a:defRPr sz="1800">
                <a:solidFill>
                  <a:schemeClr val="tx1"/>
                </a:solidFill>
                <a:latin typeface="Times New Roman" pitchFamily="18" charset="0"/>
                <a:cs typeface="+mn-cs"/>
              </a:defRPr>
            </a:lvl9pPr>
          </a:lstStyle>
          <a:p>
            <a:pPr>
              <a:buFont typeface="Wingdings" pitchFamily="2" charset="2"/>
              <a:buChar char="§"/>
            </a:pPr>
            <a:r>
              <a:rPr lang="en-US" sz="2400" i="0" smtClean="0"/>
              <a:t>Assisted migration</a:t>
            </a:r>
          </a:p>
          <a:p>
            <a:pPr>
              <a:buFont typeface="Wingdings" pitchFamily="2" charset="2"/>
              <a:buChar char="§"/>
            </a:pPr>
            <a:r>
              <a:rPr lang="en-US" sz="2400" i="0" smtClean="0"/>
              <a:t>“Gardening in the wild”</a:t>
            </a:r>
          </a:p>
          <a:p>
            <a:pPr>
              <a:buFont typeface="Wingdings" pitchFamily="2" charset="2"/>
              <a:buChar char="§"/>
            </a:pPr>
            <a:r>
              <a:rPr lang="en-US" sz="2400" i="0" smtClean="0"/>
              <a:t>Philosophical, ethical, and scientific issues</a:t>
            </a:r>
          </a:p>
          <a:p>
            <a:pPr>
              <a:buFont typeface="Wingdings" pitchFamily="2" charset="2"/>
              <a:buChar char="§"/>
            </a:pPr>
            <a:r>
              <a:rPr lang="en-US" sz="2400" i="0" smtClean="0"/>
              <a:t>Managing long-lived trees for an uncertain future</a:t>
            </a:r>
          </a:p>
          <a:p>
            <a:pPr>
              <a:buFont typeface="Wingdings" pitchFamily="2" charset="2"/>
              <a:buChar char="§"/>
            </a:pPr>
            <a:endParaRPr lang="en-US" sz="2400" i="0" smtClean="0"/>
          </a:p>
          <a:p>
            <a:pPr>
              <a:buFont typeface="Wingdings" pitchFamily="2" charset="2"/>
              <a:buChar char="§"/>
            </a:pPr>
            <a:endParaRPr lang="en-US" sz="2400" i="0" smtClean="0"/>
          </a:p>
          <a:p>
            <a:pPr>
              <a:buFont typeface="Wingdings" pitchFamily="2" charset="2"/>
              <a:buChar char="§"/>
            </a:pPr>
            <a:endParaRPr lang="en-US" sz="2400" i="0" dirty="0" smtClean="0"/>
          </a:p>
        </p:txBody>
      </p:sp>
      <p:pic>
        <p:nvPicPr>
          <p:cNvPr id="9" name="Picture 6" descr="comed tree planting 01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10399" y="2771774"/>
            <a:ext cx="1855787" cy="220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2095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Modern Tree Migration Even Slower</a:t>
            </a:r>
          </a:p>
        </p:txBody>
      </p:sp>
      <p:sp>
        <p:nvSpPr>
          <p:cNvPr id="12291" name="Content Placeholder 2"/>
          <p:cNvSpPr>
            <a:spLocks noGrp="1"/>
          </p:cNvSpPr>
          <p:nvPr>
            <p:ph sz="half" idx="1"/>
          </p:nvPr>
        </p:nvSpPr>
        <p:spPr>
          <a:xfrm>
            <a:off x="465138" y="1143000"/>
            <a:ext cx="4030662" cy="5083175"/>
          </a:xfrm>
        </p:spPr>
        <p:txBody>
          <a:bodyPr/>
          <a:lstStyle/>
          <a:p>
            <a:pPr>
              <a:buFont typeface="Wingdings" pitchFamily="2" charset="2"/>
              <a:buChar char="§"/>
            </a:pPr>
            <a:r>
              <a:rPr lang="en-US" sz="2400" smtClean="0"/>
              <a:t>Human development and landscape fragmentation</a:t>
            </a:r>
          </a:p>
          <a:p>
            <a:pPr>
              <a:buFont typeface="Wingdings" pitchFamily="2" charset="2"/>
              <a:buChar char="§"/>
            </a:pPr>
            <a:r>
              <a:rPr lang="en-US" sz="2400" smtClean="0"/>
              <a:t>Outlier populations extirpated</a:t>
            </a:r>
          </a:p>
          <a:p>
            <a:pPr>
              <a:buFont typeface="Wingdings" pitchFamily="2" charset="2"/>
              <a:buChar char="§"/>
            </a:pPr>
            <a:r>
              <a:rPr lang="en-US" sz="2400" smtClean="0"/>
              <a:t>Migration barrier speed bumps may slow trees to 10 km/century</a:t>
            </a:r>
          </a:p>
          <a:p>
            <a:pPr>
              <a:buFont typeface="Wingdings" pitchFamily="2" charset="2"/>
              <a:buChar char="§"/>
            </a:pPr>
            <a:r>
              <a:rPr lang="en-US" sz="2400" smtClean="0"/>
              <a:t>Trees likely to move too slowly to keep pace with climate change</a:t>
            </a:r>
          </a:p>
        </p:txBody>
      </p:sp>
      <p:pic>
        <p:nvPicPr>
          <p:cNvPr id="12292" name="Content Placeholder 4" descr="landscape corridor.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465888" y="982663"/>
            <a:ext cx="2438400" cy="1822450"/>
          </a:xfrm>
        </p:spPr>
      </p:pic>
      <p:pic>
        <p:nvPicPr>
          <p:cNvPr id="12293" name="Picture 5" descr="Fragmentatio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6625" y="2314575"/>
            <a:ext cx="248126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urban spraw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9188" y="3686175"/>
            <a:ext cx="25098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59927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Long-Term Modeling</a:t>
            </a:r>
            <a:endParaRPr lang="en-US" dirty="0"/>
          </a:p>
        </p:txBody>
      </p:sp>
      <p:sp>
        <p:nvSpPr>
          <p:cNvPr id="3" name="Content Placeholder 2"/>
          <p:cNvSpPr>
            <a:spLocks noGrp="1"/>
          </p:cNvSpPr>
          <p:nvPr>
            <p:ph idx="1"/>
          </p:nvPr>
        </p:nvSpPr>
        <p:spPr>
          <a:xfrm>
            <a:off x="304800" y="1219200"/>
            <a:ext cx="7239000" cy="3581400"/>
          </a:xfrm>
        </p:spPr>
        <p:txBody>
          <a:bodyPr/>
          <a:lstStyle/>
          <a:p>
            <a:r>
              <a:rPr lang="en-US" dirty="0" smtClean="0"/>
              <a:t>Louis Iverson - USFS</a:t>
            </a:r>
            <a:endParaRPr lang="en-US" dirty="0"/>
          </a:p>
        </p:txBody>
      </p:sp>
      <p:pic>
        <p:nvPicPr>
          <p:cNvPr id="2050" name="Picture 2" descr="[image:] Louis Iver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1219200"/>
            <a:ext cx="231457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20543" y="3200400"/>
            <a:ext cx="2347232" cy="2462213"/>
          </a:xfrm>
          <a:prstGeom prst="rect">
            <a:avLst/>
          </a:prstGeom>
        </p:spPr>
        <p:txBody>
          <a:bodyPr wrap="square">
            <a:spAutoFit/>
          </a:bodyPr>
          <a:lstStyle/>
          <a:p>
            <a:r>
              <a:rPr lang="en-US" sz="1400" i="0" dirty="0" smtClean="0"/>
              <a:t>Prasad</a:t>
            </a:r>
            <a:r>
              <a:rPr lang="en-US" sz="1400" i="0" dirty="0"/>
              <a:t>, A. M., L. R. Iverson., S. Matthews., M. Peters. 2007-ongoing. A Climate Change Atlas for 134 Forest Tree Species of the Eastern United States [database]. http://www.nrs.fs.fed.us/atlas/tree, Northern Research Station, USDA Forest Service, Delaware, Ohio.</a:t>
            </a:r>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28" t="19257" r="16447"/>
          <a:stretch/>
        </p:blipFill>
        <p:spPr bwMode="auto">
          <a:xfrm>
            <a:off x="457200" y="1734064"/>
            <a:ext cx="6012544" cy="314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www.nrs.fs.fed.us/atlas/tree/NE_ForTypes_6pp_3p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8048" b="35584"/>
          <a:stretch/>
        </p:blipFill>
        <p:spPr bwMode="auto">
          <a:xfrm>
            <a:off x="909043" y="1828801"/>
            <a:ext cx="5148979" cy="419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5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Long-Term Modeling</a:t>
            </a:r>
            <a:endParaRPr lang="en-US" dirty="0"/>
          </a:p>
        </p:txBody>
      </p:sp>
      <p:pic>
        <p:nvPicPr>
          <p:cNvPr id="2054" name="Picture 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3025" r="65307"/>
          <a:stretch/>
        </p:blipFill>
        <p:spPr bwMode="auto">
          <a:xfrm>
            <a:off x="5239928" y="1219200"/>
            <a:ext cx="3753257" cy="443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81000" y="1237343"/>
            <a:ext cx="5181600" cy="1734457"/>
          </a:xfrm>
        </p:spPr>
        <p:txBody>
          <a:bodyPr/>
          <a:lstStyle/>
          <a:p>
            <a:r>
              <a:rPr lang="en-US" dirty="0" smtClean="0"/>
              <a:t>Use data to drive plant community decisions during reforestation</a:t>
            </a:r>
            <a:br>
              <a:rPr lang="en-US" dirty="0" smtClean="0"/>
            </a:br>
            <a:endParaRPr lang="en-US" dirty="0" smtClean="0"/>
          </a:p>
          <a:p>
            <a:r>
              <a:rPr lang="en-US" dirty="0" smtClean="0"/>
              <a:t>Not just a “warming”</a:t>
            </a:r>
            <a:br>
              <a:rPr lang="en-US" dirty="0" smtClean="0"/>
            </a:br>
            <a:r>
              <a:rPr lang="en-US" dirty="0" smtClean="0"/>
              <a:t>trend, what about </a:t>
            </a:r>
            <a:br>
              <a:rPr lang="en-US" dirty="0" smtClean="0"/>
            </a:br>
            <a:r>
              <a:rPr lang="en-US" dirty="0" smtClean="0"/>
              <a:t>precipitation, upland</a:t>
            </a:r>
            <a:br>
              <a:rPr lang="en-US" dirty="0" smtClean="0"/>
            </a:br>
            <a:r>
              <a:rPr lang="en-US" dirty="0" smtClean="0"/>
              <a:t>adaptation to extremes?</a:t>
            </a:r>
            <a:endParaRPr lang="en-US" dirty="0"/>
          </a:p>
        </p:txBody>
      </p:sp>
    </p:spTree>
    <p:extLst>
      <p:ext uri="{BB962C8B-B14F-4D97-AF65-F5344CB8AC3E}">
        <p14:creationId xmlns:p14="http://schemas.microsoft.com/office/powerpoint/2010/main" val="9236437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0" y="-228600"/>
            <a:ext cx="7239000" cy="990600"/>
          </a:xfrm>
        </p:spPr>
        <p:txBody>
          <a:bodyPr/>
          <a:lstStyle/>
          <a:p>
            <a:pPr algn="l"/>
            <a:r>
              <a:rPr lang="en-US" sz="3200" smtClean="0"/>
              <a:t>Reforestation – Spring &amp; Fall 2012</a:t>
            </a:r>
          </a:p>
        </p:txBody>
      </p:sp>
      <p:pic>
        <p:nvPicPr>
          <p:cNvPr id="8195" name="Picture 4" descr="0626_Scope analysis_smal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09600"/>
            <a:ext cx="10287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19900" y="2147888"/>
            <a:ext cx="1238250" cy="923925"/>
          </a:xfrm>
          <a:prstGeom prst="rect">
            <a:avLst/>
          </a:prstGeom>
          <a:noFill/>
        </p:spPr>
        <p:txBody>
          <a:bodyPr>
            <a:spAutoFit/>
          </a:bodyPr>
          <a:lstStyle/>
          <a:p>
            <a:pPr fontAlgn="auto">
              <a:spcBef>
                <a:spcPts val="0"/>
              </a:spcBef>
              <a:spcAft>
                <a:spcPts val="0"/>
              </a:spcAft>
              <a:defRPr/>
            </a:pPr>
            <a:r>
              <a:rPr lang="en-US" sz="5400" b="1" i="0" dirty="0">
                <a:solidFill>
                  <a:prstClr val="black"/>
                </a:solidFill>
                <a:effectLst>
                  <a:outerShdw blurRad="38100" dist="38100" dir="2700000" algn="tl">
                    <a:srgbClr val="000000">
                      <a:alpha val="43137"/>
                    </a:srgbClr>
                  </a:outerShdw>
                </a:effectLst>
                <a:latin typeface="Calibri"/>
                <a:ea typeface="+mn-ea"/>
              </a:rPr>
              <a:t>1</a:t>
            </a:r>
          </a:p>
        </p:txBody>
      </p:sp>
      <p:sp>
        <p:nvSpPr>
          <p:cNvPr id="8" name="TextBox 7"/>
          <p:cNvSpPr txBox="1"/>
          <p:nvPr/>
        </p:nvSpPr>
        <p:spPr>
          <a:xfrm>
            <a:off x="6000750" y="2589213"/>
            <a:ext cx="1238250" cy="923925"/>
          </a:xfrm>
          <a:prstGeom prst="rect">
            <a:avLst/>
          </a:prstGeom>
          <a:noFill/>
        </p:spPr>
        <p:txBody>
          <a:bodyPr>
            <a:spAutoFit/>
          </a:bodyPr>
          <a:lstStyle/>
          <a:p>
            <a:pPr fontAlgn="auto">
              <a:spcBef>
                <a:spcPts val="0"/>
              </a:spcBef>
              <a:spcAft>
                <a:spcPts val="0"/>
              </a:spcAft>
              <a:defRPr/>
            </a:pPr>
            <a:r>
              <a:rPr lang="en-US" sz="5400" b="1" i="0" dirty="0">
                <a:solidFill>
                  <a:prstClr val="black"/>
                </a:solidFill>
                <a:effectLst>
                  <a:outerShdw blurRad="38100" dist="38100" dir="2700000" algn="tl">
                    <a:srgbClr val="000000">
                      <a:alpha val="43137"/>
                    </a:srgbClr>
                  </a:outerShdw>
                </a:effectLst>
                <a:latin typeface="Calibri"/>
                <a:ea typeface="+mn-ea"/>
              </a:rPr>
              <a:t>2</a:t>
            </a:r>
          </a:p>
        </p:txBody>
      </p:sp>
      <p:sp>
        <p:nvSpPr>
          <p:cNvPr id="9" name="TextBox 8"/>
          <p:cNvSpPr txBox="1"/>
          <p:nvPr/>
        </p:nvSpPr>
        <p:spPr>
          <a:xfrm>
            <a:off x="6048375" y="1220788"/>
            <a:ext cx="1238250" cy="923925"/>
          </a:xfrm>
          <a:prstGeom prst="rect">
            <a:avLst/>
          </a:prstGeom>
          <a:noFill/>
        </p:spPr>
        <p:txBody>
          <a:bodyPr>
            <a:spAutoFit/>
          </a:bodyPr>
          <a:lstStyle/>
          <a:p>
            <a:pPr fontAlgn="auto">
              <a:spcBef>
                <a:spcPts val="0"/>
              </a:spcBef>
              <a:spcAft>
                <a:spcPts val="0"/>
              </a:spcAft>
              <a:defRPr/>
            </a:pPr>
            <a:r>
              <a:rPr lang="en-US" sz="5400" b="1" i="0" dirty="0">
                <a:effectLst>
                  <a:outerShdw blurRad="38100" dist="38100" dir="2700000" algn="tl">
                    <a:srgbClr val="000000">
                      <a:alpha val="43137"/>
                    </a:srgbClr>
                  </a:outerShdw>
                </a:effectLst>
                <a:latin typeface="Calibri"/>
                <a:ea typeface="+mn-ea"/>
              </a:rPr>
              <a:t>3</a:t>
            </a:r>
          </a:p>
        </p:txBody>
      </p:sp>
      <p:sp>
        <p:nvSpPr>
          <p:cNvPr id="10" name="TextBox 9"/>
          <p:cNvSpPr txBox="1"/>
          <p:nvPr/>
        </p:nvSpPr>
        <p:spPr>
          <a:xfrm>
            <a:off x="4886325" y="2678113"/>
            <a:ext cx="1238250" cy="923925"/>
          </a:xfrm>
          <a:prstGeom prst="rect">
            <a:avLst/>
          </a:prstGeom>
          <a:noFill/>
        </p:spPr>
        <p:txBody>
          <a:bodyPr>
            <a:spAutoFit/>
          </a:bodyPr>
          <a:lstStyle/>
          <a:p>
            <a:pPr fontAlgn="auto">
              <a:spcBef>
                <a:spcPts val="0"/>
              </a:spcBef>
              <a:spcAft>
                <a:spcPts val="0"/>
              </a:spcAft>
              <a:defRPr/>
            </a:pPr>
            <a:r>
              <a:rPr lang="en-US" sz="5400" b="1" i="0" dirty="0">
                <a:solidFill>
                  <a:prstClr val="black"/>
                </a:solidFill>
                <a:effectLst>
                  <a:outerShdw blurRad="38100" dist="38100" dir="2700000" algn="tl">
                    <a:srgbClr val="000000">
                      <a:alpha val="43137"/>
                    </a:srgbClr>
                  </a:outerShdw>
                </a:effectLst>
                <a:latin typeface="Calibri"/>
                <a:ea typeface="+mn-ea"/>
              </a:rPr>
              <a:t>4</a:t>
            </a:r>
          </a:p>
        </p:txBody>
      </p:sp>
    </p:spTree>
    <p:extLst>
      <p:ext uri="{BB962C8B-B14F-4D97-AF65-F5344CB8AC3E}">
        <p14:creationId xmlns:p14="http://schemas.microsoft.com/office/powerpoint/2010/main" val="2460474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solidFill>
                <a:schemeClr val="bg1"/>
              </a:solidFill>
            </a:endParaRPr>
          </a:p>
        </p:txBody>
      </p:sp>
      <p:pic>
        <p:nvPicPr>
          <p:cNvPr id="9219" name="Content Placeholder 5" descr="4832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p:spPr>
      </p:pic>
      <p:cxnSp>
        <p:nvCxnSpPr>
          <p:cNvPr id="9" name="Straight Arrow Connector 8"/>
          <p:cNvCxnSpPr/>
          <p:nvPr/>
        </p:nvCxnSpPr>
        <p:spPr>
          <a:xfrm rot="5400000">
            <a:off x="7277100" y="3238500"/>
            <a:ext cx="1143000" cy="762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943100" y="1257300"/>
            <a:ext cx="1066800" cy="6858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4800600"/>
            <a:ext cx="5303838" cy="2032000"/>
          </a:xfrm>
          <a:prstGeom prst="rect">
            <a:avLst/>
          </a:prstGeom>
          <a:solidFill>
            <a:schemeClr val="tx1">
              <a:alpha val="39000"/>
            </a:schemeClr>
          </a:solidFill>
        </p:spPr>
        <p:txBody>
          <a:bodyPr wrap="none">
            <a:spAutoFit/>
          </a:bodyPr>
          <a:lstStyle/>
          <a:p>
            <a:pPr fontAlgn="auto">
              <a:spcBef>
                <a:spcPts val="0"/>
              </a:spcBef>
              <a:spcAft>
                <a:spcPts val="0"/>
              </a:spcAft>
              <a:defRPr/>
            </a:pPr>
            <a:r>
              <a:rPr lang="en-US" sz="1800" i="0" dirty="0">
                <a:solidFill>
                  <a:prstClr val="white"/>
                </a:solidFill>
                <a:latin typeface="Calibri"/>
                <a:ea typeface="+mn-ea"/>
              </a:rPr>
              <a:t>Reforestation Trees and Shrubs To Be Determined By:</a:t>
            </a:r>
          </a:p>
          <a:p>
            <a:pPr marL="225425" indent="-225425" fontAlgn="auto">
              <a:spcBef>
                <a:spcPts val="0"/>
              </a:spcBef>
              <a:spcAft>
                <a:spcPts val="0"/>
              </a:spcAft>
              <a:buFont typeface="Arial" pitchFamily="34" charset="0"/>
              <a:buChar char="•"/>
              <a:defRPr/>
            </a:pPr>
            <a:r>
              <a:rPr lang="en-US" sz="1800" i="0" dirty="0">
                <a:solidFill>
                  <a:prstClr val="white"/>
                </a:solidFill>
                <a:latin typeface="Calibri"/>
                <a:ea typeface="+mn-ea"/>
              </a:rPr>
              <a:t>Current Forest Community Composition</a:t>
            </a:r>
          </a:p>
          <a:p>
            <a:pPr marL="225425" indent="-225425" fontAlgn="auto">
              <a:spcBef>
                <a:spcPts val="0"/>
              </a:spcBef>
              <a:spcAft>
                <a:spcPts val="0"/>
              </a:spcAft>
              <a:buFont typeface="Arial" pitchFamily="34" charset="0"/>
              <a:buChar char="•"/>
              <a:defRPr/>
            </a:pPr>
            <a:r>
              <a:rPr lang="en-US" sz="1800" i="0" dirty="0">
                <a:solidFill>
                  <a:prstClr val="white"/>
                </a:solidFill>
                <a:latin typeface="Calibri"/>
                <a:ea typeface="+mn-ea"/>
              </a:rPr>
              <a:t>Soil Texture and Chemistry</a:t>
            </a:r>
          </a:p>
          <a:p>
            <a:pPr marL="225425" indent="-225425" fontAlgn="auto">
              <a:spcBef>
                <a:spcPts val="0"/>
              </a:spcBef>
              <a:spcAft>
                <a:spcPts val="0"/>
              </a:spcAft>
              <a:buFont typeface="Arial" pitchFamily="34" charset="0"/>
              <a:buChar char="•"/>
              <a:defRPr/>
            </a:pPr>
            <a:r>
              <a:rPr lang="en-US" sz="1800" i="0" dirty="0">
                <a:solidFill>
                  <a:prstClr val="white"/>
                </a:solidFill>
                <a:latin typeface="Calibri"/>
                <a:ea typeface="+mn-ea"/>
              </a:rPr>
              <a:t>Light Exposure</a:t>
            </a:r>
          </a:p>
          <a:p>
            <a:pPr marL="225425" indent="-225425" fontAlgn="auto">
              <a:spcBef>
                <a:spcPts val="0"/>
              </a:spcBef>
              <a:spcAft>
                <a:spcPts val="0"/>
              </a:spcAft>
              <a:buFont typeface="Arial" pitchFamily="34" charset="0"/>
              <a:buChar char="•"/>
              <a:defRPr/>
            </a:pPr>
            <a:r>
              <a:rPr lang="en-US" sz="1800" i="0" dirty="0">
                <a:solidFill>
                  <a:prstClr val="white"/>
                </a:solidFill>
                <a:latin typeface="Calibri"/>
                <a:ea typeface="+mn-ea"/>
              </a:rPr>
              <a:t>Climate Change</a:t>
            </a:r>
          </a:p>
          <a:p>
            <a:pPr marL="225425" indent="-225425" fontAlgn="auto">
              <a:spcBef>
                <a:spcPts val="0"/>
              </a:spcBef>
              <a:spcAft>
                <a:spcPts val="0"/>
              </a:spcAft>
              <a:defRPr/>
            </a:pPr>
            <a:r>
              <a:rPr lang="en-US" sz="1800" i="0" dirty="0">
                <a:solidFill>
                  <a:prstClr val="white"/>
                </a:solidFill>
                <a:latin typeface="Calibri"/>
                <a:ea typeface="+mn-ea"/>
              </a:rPr>
              <a:t>Woodland Plug Mixes installed in existing canopy gaps </a:t>
            </a:r>
          </a:p>
          <a:p>
            <a:pPr marL="225425" indent="-225425" fontAlgn="auto">
              <a:spcBef>
                <a:spcPts val="0"/>
              </a:spcBef>
              <a:spcAft>
                <a:spcPts val="0"/>
              </a:spcAft>
              <a:defRPr/>
            </a:pPr>
            <a:r>
              <a:rPr lang="en-US" sz="1800" i="0" dirty="0">
                <a:solidFill>
                  <a:prstClr val="white"/>
                </a:solidFill>
                <a:latin typeface="Calibri"/>
                <a:ea typeface="+mn-ea"/>
              </a:rPr>
              <a:t>and/or site conditions above</a:t>
            </a:r>
          </a:p>
        </p:txBody>
      </p:sp>
    </p:spTree>
    <p:extLst>
      <p:ext uri="{BB962C8B-B14F-4D97-AF65-F5344CB8AC3E}">
        <p14:creationId xmlns:p14="http://schemas.microsoft.com/office/powerpoint/2010/main" val="402948887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2wCEAAkGBhQSERUUExQVFRQVGBYaGBcXGBcXFxgXFxQVFRUXGBccHCYgGBwkHBcXHy8gJCcpLCwsFR4xNTAqNSYrLCkBCQoKDgwOGg8PGikkHyQpLCwsLCwsLCwsLCwsLCwsLCwsLCwsLCwsLCksLCwsLCwsLCksLCwsLCwsLCwpLCwsLP/AABEIAMIBAwMBIgACEQEDEQH/xAAbAAABBQEBAAAAAAAAAAAAAAADAAECBAUGB//EAEgQAAEDAgMFBAcFBQUGBwAAAAEAAhEDIQQSMQVBUWFxBiKBkRMyobHB0fAHFEJS4RVicoKSI0NTovElMzRzsrMWVIOTwuLy/8QAGgEAAgMBAQAAAAAAAAAAAAAAAQIAAwQFBv/EADQRAAICAQIEAwUHBAMAAAAAAAABAhEDEiEEMUFRExQiBWFxobEyM0JScoGRFSM0YiTh8P/aAAwDAQACEQMRAD8A7hvZqm4XzDoVPDbAFE55JgyB5rTps7gnVAx9fuwrtcm6sXRHnQCg8MrCNIuD0lXxiQXcj71kuqBzg0aD8W8wNVefSFo1Rkl1Ig2NuIG9C9IQy86b1abDRfVAxNUZYdvlCL6BZQr15Ej8I3rj/wBiVDUDIFyb6ttN5G5dDiqsCGkwdfiq2I2waJDIBAbY+5dTh5ThaguZg4iMJU5vkcw+mQSDqDHkmVrG1M7y781/NV4XXi7W5yJKnsQShSIShNYpGE+VHweFdUe1jdXGP1+K1tsdl30btOdlhOhkjgq5ZoRkot7ssjilKLklsjBypZFadh/W1sB4GQDPmt7sTs0PqOe5oLWAASJ7xIIPgAfNDLmWODm+gYYnOSic1WwjmGHNLTrBBBg6GCosw5OgJ6An60PkvTNv4EVaTmEDNHdO+RcX4H4qn2X2YaNN4cAHZzO/QCL8IPtWNe0E8eqt+xrfAvXpvbuchg+y+IqgltMgD83dnpmiVm1aJa4tcCCLEGxB5hetU393ncLie2GCAcKkjM4wRxgC493iFOG42WTJpkvgTPwaxw1RZzIU2MJIAuSQB1Ngt/st2fFdxfUafRCRrGZ3Ab4Gvkujb2Zw9ITlJIdmBJMg2gSNwjers3G48ctPNlWLhJ5Fq6Glsqg5lJjahBc1oBI5WVl5CoHGGNFnVtr7l5/TKTs7VqKorbUfBMc1U2djO+AdCR71DatYn1lRoWIIW6K9NGaT9R21VjB6wBaRodOS8t2jRLKj2ncT75HsXf1MQHU+gv1C5HbeFzf2g3i/gfryWjgJaJNPqUcdHVFNdDDIUCEUhMQu2cagJCjCMWqOVNYtAoSRsqSlko9kNSY4LL2riBcKZ2oxzIBhZWJwz6nq3nTVeMhjp77HrJS22AitfVbGGqervJ+gucfQe03Ct0arxBOi0yha2KYzpm5W2iNDYhUMdjJtu4hV3Vw2TvO8qtUxbcthfefkhDHQZTL+KqsyjKevms3E7NNU5muHCDujghPrrW2RUtxB18wtEW8SuJTJLI6kZ2P2K1tPMCczReR6xn2WWKWrudoHPSIbGbdw3WK5DE1S6BoBoPetnC5ZTW/cycVijB7FTKmyqx6EQTN+Cv7B2UK1Tveq2558B4rTPIoRcn0MkcblJRXU1uyWxCIrutrlngRqtyqM5LCYnerBqwIAsIFreSptxGWoTrZefnlllm5v9jvY8cccVFFLamzMrToQSCeZs3xsB4hamx8A2hSganvOOkk8t0aeCFiKgc0g+BCtVSMnKPghPJKUFF9wrGlLUVsRjAXDhxVp/daXA6x7oXOVahm14Ku09o/2eU6lF49lRFIssqZgRv19iq06FN9ZpqjNlByggFsugXG/SyVKpum9k1CqDWaTx90p1auhXT5mpTc2mIaA0CYAsBJn4qnWxgM3SxmIBzZfwx7Z+SqYCgahPARPjuSRj+JjOXRBCHPcA0xx4QqtXs3UJJzi2nMreo7Oa0zJ0Ra9QAeCXxafpJoT5nC7SLph5BI3qnSDt25Pt6vNZ0G1tOMXWbmXax8PqgmcnJxGmTRs1NolrYKysbji+2gQi5RIWjFgjDcoyZ5T2DU6DN4Olz+iDVwrQCc19wgpB5GhQ3EnVXJO+ZU5KuQHKmyouVNlVllYPKkjZUylgo36VaDfRdPgdpUzABiABe2gXPYfAF4kEWBmeO4DqqwMLi5MUcu18jswySx71zOxdhadQ3g9CqmMwVMAAOT7AwQazO+CXjujgOfsScGuJ7s3XOrTJpPZG5PVG2uZiY6lGhkLOIK6R+zGnQczy5KLsFTDwMtjzn2ytMciRQ8bZgMw7ir+DpvZ4rT/APDxkw618oNjylC2jslzMuQ5id0X6p1kjJ6bFcJRV0Qr430YO8uBj5lYgok3AK3tkbCc+rNUd1tyD+LkPrcukqhrGZGgNHACB4hN5iOF6Y7vqJ4Ms28tked5Vo4Gq9jZYDYy4jcNIK2KXZRtyXmD6sDTrx4KhSxDsPmpwDO/w9y0PNHKqhuURwyxO5bE3doXG0ADkr+Ce2oNb9Vh4LBmtUDW2n2AalWqmzalOr6NsuJiCBAI4qnJix/ZWz5luPLk+090dIyi1o+ZVbH7SyiEIbNcGTml3Dd0Rv2Q0jvSLcd659RTtuzfcmtlRzVbG3UW4uStjEbLpN0k9VVDWDQBa1OLWyMzi1zY+FxJBvoePmrVCjLS8eHxQjVlTxWIEADcEj35DrYhh6LslR5mHRra4O4efsWvsKjkZJPrGfZZU8FiyaDgdxgdIB+KD+1MojglyKU7QYaY0zoK1cAXKwtpbUMQ3fafNUMTtLPcnoAsvHYgkggkWT4OGt7iZs6itjNqukm83KhCnlSyLup0cN7sFCULTwewqlUEhsQARNg6ToCqVWiWkgiCNQUFki3SYXjklbQDKtFvZysWB4Z3S0OBkXB0HXktbsrsinUDn1BN8oHhf3+xdXVqMa0NsAAAALAQsHEca4S0wXxN2Dg1OOqbPLHU4smDFtdosI0Pztnvkkzx5KtszZvpSbxEe3/RbY5ouGtmSWGSnoRn5Ul6FRo0qbQzI05REkCfFJZPP9omvyH+xV/Z1MH+zJkxabDdM8USpsUPeCSRAEwG3gRPXw4KtiqRYbJqG0HDUmea5vre8WdKocmjWr4cAAAnLGvCFnVqTWyQ8zw0RBtF0QY5lU8Tis1tSlhCXUM5RoF6c8SpYfG5XSblFwGGL3nMIAty5KxjNnNAm0cla3FPSytKTWpExtEuAgorqTpn1phVMBhA6pvLQJPXcFoYjENaNeUe5VSpOolq3VsbDEgwRBFtdVbqANv9BZDNod8E6JhtO5lF45NgU0jXq4nKzMLj4LA2jRa4ZwTmO7VXMrqgkHoFZw2BaHB3rEDwk6W4i6aDWLcWaeRUQ2LgPQZnPIzEAQN03I6rUfjGi9kJ9BsCRZZ9cUwe6qX/AHZWyxRWONI0DVnRV69V0G6csJFjaN/6LOxFUX9bwNvapCFskpUivic26Cs9zH8Cnq1SVc2eHumACBx0W7TojZi1KcqKrc2pnyUwHPOVolx0Wwx2TQBx3QLQoelqSO7HSFV4j7Fvh9LI/carKWUw4akNMkRbxWFWdJsSuiZjdQZ/XU26oOIcKsU+RvwI0RhNp+pAnC16WY1DBOImCeEA8SProh48zlBEFshdhRxTQAwCMsAdNyp4+nS7xIBLtePJSHEPXugz4e4VZibGxlKm0h7ZJNzE24Kdd2HcSQ0S6LC0Rw4LNq0u8YHGI4apqmHc0wQQbG/PRbfDi5ak3b95h8SSWlpUvcdT+0hky6WGmllgbQp+mMgd+w/ivqTu1VenmcQ0E3XTUgylShvrRd28lZ3HwHa3bNKfmE0+RhYLa/omZMsEEz15psRt57lLG4fM5pIMn1jyG/yTVdjSTlc0ARAJud1uKurE3qkt2U/3ktMXsio6q6t3eJWlhNneiAP4uO7yUv2K0UhLi2oLm9uitbMwehe7OCNL929utlXkyrT6Xt2LMeKWq5LfuSbWcRJAJ4pK+7G022DRA5BJZNT7GvSu5Qr4jMSQfoLOqOMyrFV97gJ3uggtAFr7x1TxVCydlR1c80zKhkLQpgzMgeCnMGT3gNxAi6bX7gaPeCwQL33MN1KuUsOZs6wJgTfTioiuDJ4+wbgo+m4Hx6quTbHikkWHPDc0m5gT9eKzq5BNvj81aaGZZJk+xUQATvCMECbHqYSN/krVDY2a+aAPNCdSHFyuU6/dDQDm1TSlKthYxje5abggAGt0uZOvNFZDWuvBIMRuVNmNcJzA8kDEVCTrc81Tok+Zc5JLYNUx2aQTA6SqwAO+3RDZh82hKkaYFjKu0pbIptvdlqtjS0ZQDpA0lNhqEyHN3Xvvsg5m8JjmUJuMy6JdLrYbUr3KuNpw890gbgtHZ+UMgyCddVXrYjMGzq3TxKtUnyQRE/Ie9WTbcUmVwilNtDupRpJGl5T1GtY7UlSdiyLG1/Ys/E1Z36clVFN8y2TS5FxgBM3v7FWrvDXGFChinAQCPHmhV6fEieStUae5W5WtixUxsCRvCpuxc8ymaQSGnTS3VWHbMaHGCbdLpqjHmLcpcieHDC0Wgga25aJ8Rh3VA2fxcZmBvJUMHREkH1RcrSq7QH4Tf4b/ABVcpNS9JYopx9QDC4FrCC1veI4koWMqHNlFih1sR+V+nEfqoF5JBN3HjpGkopNu2C0lSLtNoA1u73IlVjYbDWybfR+tVntbJ9YCEDEVSDrKGi3zDrpch8RTL3fl11JDcsT7wVaZjy1kQBNukblTY3MZcSFLFAWAJKsaTqLK1tckVHYoykimixJX+nsZ/X3QZzQnY+yTiny8FnNQeQhVHc/ek1pSPPyQSC2PSqwIRA2RJ9iG1u/4pKUQmG+CUDkoBxTypQLQRrQJ3ozawB7oj60QGvtCduYHTzUavmFOuQR1Ywgucni10rcEUkhW7J4epxEpejBPJQbyEJg8qNdiX0Y7qI00QDTAOqK903USUVYHTC0KgIIN9IH67kU1Mun1yVZhslHsSuNsZSpEq7i7RVsriVYFW0fBLNG9MthWr3IGiRuuivpGLQPFCddQbMqU2S0i4yiIBkHkT8lE44NsLHzVfN1SBjTXml09xtXYiKxP4RB5lHbhRBvrw0A8UHKVDxRrsBPuGZg2XklNXAjXohekGkT70g/kmp8wWqomGANbxOvw6KIwpJkDRQqPJMp/TGIuEaYNgge0Olwtw4oRqAuBAgKDmFxjUqVNmU3HmjQLbJHDzeDdJO+uZ0Phokj6gekkTdNC85p4yNcYf/c/+6mdp023OLcelX4SVxv6lDomW6Zvp8z0cVUzjK85qdtWUh3az6h0gEmBx71lUf28Buatccm//qE69oQ/KxnF9T1EKbau5eSu+0Bw9V2IP8T2D/4lAd9olfcXeL59zQm87B/hfyBTPYBVTiqvGx9oeJ3k/wBRCR7f4n8xH8zvmEXxsOzBuezip5pCrxkrx4faJid2Xzefe5Gp/aRXjvNB5hzh80nn4/lfyD+561nSyjivNcJ9o4/H6UHjIcPgVqUO2bH+riADwPd/6kr9pQX4ZfIKhfVHbMKcPXKs25V1DmuHQFWqPaM/iYPC3zVkfaOCXO1/73WK4NG87koQss7eB0YfMfJCq7ZcfVaB1k+4hO+P4dfi+TJok+htMTlYVLa1QetkPSW+8lTO2H8Ge0/FL/UeH/N8mHw59jZtG+UgwarHG13bw3/N8ysPalfHPql1GrTp04aA0zuFzdh1JPsU/qPD/m+ofDn2O0ceAChn4gLgdnO2hSqF5qMqtce8xz3AXNy2W93wtyW5U7QVsrow4Dg3u/2rDLoPIWmN+9WR47h2vtCuEux0gqRa3lKid8k+5cBtTtTjfRWoZHAtc5zYc3K0uc8amxGQeDuKx6f2n4jO4kNLYs2LAwBM6kSJjmU3msPRgqXY9TDRw8UT055LyJ/2l4qLFgt+XfmBnlayvD7TXkDOyJmchi26Jkz4orisTJpaPTTWHj0TF3Ved4D7Rmg94PI5wTrxmRu46olb7R2HE0oLm0BmD5EyXAQYAnu/NWePi7i7vod6eSIKg/LJPFefbd+0trWs+7CXODXEu0beSwjeYBB6rNxP2mVXUSA1rKmmZvRskA6Gc3gQllxOJOrCoyPTalW9rdEqet9y8j2l29rVsO6k4DvG7wSDGcuyxwjKP5eafDdvcQ2iW5gXOLu8fWGYuJIM2MuEcMoS+cx/ImiXM9Rrdo8M1xa6rTBaSCC64IsQUl4PiMSXOc4m5JJ6nVJZ/OS7Fvhlx+BcNQo/dXcF0gcR+oSIadWj3Lz/AJl9ijWzm/uLuCI3ZbzuW/8AdW7iQnFA8QVPMvoB5JGCNkv4J/2a/gt8TwHuRGOKXzEhXORzTsC7goOwpG4rr2nj7k5pjgPEKLiX2J4jOM+7ngpswLzuXXmiPyt+vBRNIflA8kfMvsN4jOYbsuoijY7l0IwqO3Dc0r4hjJ31OYGzajLtMdCWqTsfiaer6oHUkedwuoOHnh5qTcDyMcRBU8x3Vj0+jOTpdoMQ0ACq+BulXMP2qrfiqH2fJbFXYjHataeYsfGIKru7Gtd6uce0e74pvFxS5qhXJ8twbe0FR2rz4H5KwzHA6qnX7GOb+I9MknyBVU9nqoPdcPF0e6QE0MSyL0CuMn1ZtMxB/CVYZtB4/Eff71gjZuIZbMz+r9FYpUq+9zPAn5Kt4q6oGmceTN+ltI7yT0TYjaTx/u2B4g/iAdm3d0gAjoSstuGcfWv0n5BL7o38p8yPcUtJdS2MpLmzF2ht2v6P0Lw5u5xIIcQALE77gnnK586ld6KI4D2m3C6TKGUWAb0AHuWmOeMVshtZwrMPUdox500a4/BWW7KrH+7d4iPeuxLOftTeiHJF8T7iOfuOTpbFrR6oB5ub80T/AMP1TElg/mn3ArpjA3qJqDml8xIGtnPjs07e9o6Bx+SI3s0N9Qno2PeVt+m5FMavJL48wa2ZQ7N0+L/8o+CLT2BSG5x6u+UK9nKa6HizfUGplb9h0fyf5nfNJW4KSHiS7g1ME6p9alNmRCxNPJZikZripsqckzeamClZLCNq+CfVRLkh9bkoCQPXyTip9X+SiDzRWVIQbDSI+lCcVuAVj787j7Apt2g8bx5D5Kah1GHd/wAf9kKVBzt3tAHtKM3Zx3lv9QPuSG03DeP6W/JOcVms4xzhC30LFjg/s3/BJ4Y3i4+QTtxJFoyN8ZPRBGDbMteepghGrua0DMRffxPkmUZPaKsdYpfAdu0snqCD+YyT4XgJ620qhADnulwmCbNYNXOE+AbabcUI1Q5sta3LucRlbPiJeeQBiVUyxIzFz3Xc47+AHAD2m+4AdLheDcnqyINaObv6Eq2JMToNB+vH3XR9mNnENbaBkMHeXMaTPGSUsbh4pUeYfHhUcD7gq7T3mvaQHgAEO9U5RlBnQd2AQbWmdy6c468bUfev42DB6ZJsv7SaZLgRwiyz3VjuUH9w7xP4XT5tdo4KDaGabiRYi4PkuF4bgqkLkfqbJ+mJ/wBUxqu4KsaJB59SFLORqhRXYUucVGDzTh3RMSVCDFnXzUfQqQa7kUvNSyEPQlP6I8lLP1T+kCm5CHoTxT+hPFIkc0pHMqbkEaXNN6H976802fkkHcvapuQl6EcUyfPy9qShATiRqCPCFH03LxK2XVZ0B8onzJUPTAbiD4lZ1kXYd4Yd/kZjmuiYjrb9UNr77z0lbH3jeHW6KNPFMG7N0EKeJtyA8UO5nAOG4jwKkGOP4XeVvNXqm02n1WQfNSGIP4jA4QPiom3zRFihfMrUsG88vJX8PssHV/tHuF1E1WuEz7ZtOvsWdjdoEOGWQ0i50HPmneKUi9Y4R3ovVMCGuyl/Owj3kqAewXALhvJ3LOpbWjgTyEmNIj5pUm1KzgxlMuc6wABe8jf3BYdOa1Y+Eb5gqC3SQRuIa9+WXNETIFuk7vNVHhsmXlw3FuttJLrDyK2TsCnSEYioGEf3TIq1ehAOSl4meRU6e0Ay2HpNo/vk56x/9QgZf5A3xW/Hwi6gc62K7dnVMoLgKDDBzVCc7o3tbGZ3VrY5qTKLGmWgvI/FViPCnJH9Rd0UKla5LiXOOpNyTxJOqq1cSTafBbIYoQ5COTZYxGLJOpJO8n2chyRKLMolVqNNFq1FchDWxwjD4cEiSHOA70w6rVEjdFhre4jestzd62+1lbI6nQyt7lGhDoOYQx0gGbAkyegWO0yFj4OevFr7tv8Al2XZVUq7EaOKLbbjq0gFp6tNvFJ2Hpv40XcpdT8vWb/m8EOtTUKdXcVfKKlsysnWwlak3MYczQOEOZ0zDQ8jB5ITsZa7Z6fJWsPiHMOam4tOkg6jgRo4cjZHdUo1f96z0b/8SiAP6qJIaf5S3oVknwkXuiUmZwxVPh70Voby9vzRsXsSoGl7CK9IavpEnL/GwgOp/wAzQOZWUyjrlvPOCssuFfRg0M1cjeSTcp84WY2xFy075vyN7Igz2gh1ybG976G/JZ5YGuY1S7GhbiEJ9RvI+A68EEVHA95pGuo+tycFhv1nzAVWkW/cEhnD2D5pobw9yjladLSmdRG5AFhMzRu+vJI1G72nzCH6D2KOS+ntUomoKajfynzSQzPD2pIksp+k4exEosc7jE75voo028J8voKdSqInQeHBSrdJCpMm6l+94BSFIHjHP3oVPaNJrRmzOdMZRYRxzfCN5VV20HScjY5HUfP/AFVq4bJLpQ7xmu4HJmg5Acs6CY0HP5jisfaDg4t72moEn23ChUa53rOMc/lK2dl9ka1VnpMraVEa1qzhTp+BN3nk0ErZi4RR3bGSox8NWc0d0nqbx0HFaGz9h1sST6Nrntb6zjDabObnk5W+JWn6XBYf1GnGVB+KoDTw4PKmDnqfzFo5KltHbNbEQKjzkb6tNoDKbf4abQGt8pW2OJLkguZdGDwmHH9o/wC9PH93ROSiD+9WIl/Rgj95QrbdrPaWU8tCmbejoj0bSP3iO9U/mJWdToo+ZoVqSQttio4dRr1ANHIdbGHQaKsVLZKRIklHoUlClTVxohFAFEIIbLgOJ96nUdZF2JRz4mi381Rg8M4n2JMk1CDk+isaKt0dl2p2K2rVxb5dnoUqJaBEEQ7NNuAOhXFUqi3PtBrn7+8bsjB/lm/mueaVzfZMZx4aDlK7jFpdvStv53/cv4hpzdLq/qWXGVWqtRmlJwldRlABlRGmUF1JMx6WyUHo1303BzHOa4aOaS1w6EXCvHadKt/xNPvf41ENZV6uZ6lXya795Z+ZQcxRpMnI0qnZt7ml+Hc3FUxchgiqwfv0T3h1GYc1hzfSOWl1ZpV3McHNJDgbOBIcOhFwtobfp4i2MpekP+NThmIHNxjLV/mE81W4jJmE2ud4kW5kc9b+YTHEZrERHUWvbkPZZbNbsm57TUwdQYmmLloEVmD9+ib+LcwXPuduMghUSxRY9sI9kkw4QdBIsPNLLUERePCw1t70EM3gwpemLfDp4ql4F0K3CLCsxZbE6QOukyrFLGSfD6vuVKniGyczQT4j3W9iO0MLogAdYjdqs08LXQTwn0ZYGNZy8YSUPuB/d/q/RJV6PcDwpmViMe53qkwY1tp0niqwpE8Vbo4cEgMaXOJgAAkk8ABquuwv2fvDBVxtRuDo7vSQaruTaQvPW/JdiMVFUi04ylQFt5+vNdPguxFbIKuJczCUTo+sS1zv4KQ77zygK27tfh8IMuzsOA7/AMzXAfV6sZGWn9WXMY7aFWvUNSq91R51c4kn9ByVqixW0jov25g8LbCUPT1B/f4kAgHjToDujq6SsXaO1a2JfnrVHVHcXGQBwaNGjkAqjGXVinTTpJC22Rp00UFSNElBdI+alkoJ6aNB5IL3zxUC89EpKWwiJU6bU1NpVlgRRAlMKZUQU0+KJAdUrT7IsnG4f/mA+Un4LIqFdB9n9LNjqX7oef8AI4fFY+Plp4bI/wDWX0ZZhV5Ir3oft6f9oVOjP+21YgWz2+P+0KnRn/basVuqr9nP/iYv0R+iGz/eS+LCgqRUJUwt1lQnIT2Iyg5qVhBNKmHKDmQmCFkCOCC9iI0pyjZKI0MU6m4OaS1zTZzSWuHQi63x2jpYgZcdS9If8elDMQP4vw1f5hPNc65qG5qDSZE6N7GdinOaauDqDFUhc5BFVn8dE94dRIXN1BucNLc1bwuOfTcHsc5jxo5pLSPEFdGO01HEjLj6OZ27E0QGVh/G31ansPVI0NszjzTsmDo/0XUY3sPUyGtg3txVEammIqM5VKR7wPRc2XbnDzSkI+k5D2pkUNG4xyn9UkCHrn2P4Rn3arUyN9IHkZ8ozRAtm1heWdo8W+piape9zyHvEucXGBMCTu5JJK+PMEuRmsRAEklcilh/wqTTZJJKx0JQqJJJSCp/D5pibp0koQ36IqSScAknJJKEK7x8F1X2cf8AGj/lv+CSS53tT/Dy/pf0L+H+9j8St27H+0avRn/Q1YpFvrimSTezv8TF+iP0QM33kviwjQicEkluKxfqkUySVkIH68kIi6SSUJMD4JmJJKIg7hdDcPikkiAA9SZqEySjAafZzFvp4uiab3MJe0EtJbIJuDGo5LsftkwjG1KTmsaHOb3nBoBdfed6SSqfNFq5M8ydqkkkmE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TextBox 6"/>
          <p:cNvSpPr txBox="1"/>
          <p:nvPr/>
        </p:nvSpPr>
        <p:spPr>
          <a:xfrm>
            <a:off x="152400" y="4391561"/>
            <a:ext cx="6892119" cy="1323439"/>
          </a:xfrm>
          <a:prstGeom prst="rect">
            <a:avLst/>
          </a:prstGeom>
          <a:noFill/>
        </p:spPr>
        <p:txBody>
          <a:bodyPr wrap="square" rtlCol="0">
            <a:spAutoFit/>
          </a:bodyPr>
          <a:lstStyle/>
          <a:p>
            <a:r>
              <a:rPr lang="en-US" sz="1600" b="1" dirty="0" smtClean="0">
                <a:solidFill>
                  <a:srgbClr val="000000"/>
                </a:solidFill>
                <a:latin typeface="Adobe Caslon Pro"/>
              </a:rPr>
              <a:t>Casey Sclar, Ph.D.</a:t>
            </a:r>
            <a:endParaRPr lang="en-US" sz="1600" dirty="0" smtClean="0">
              <a:solidFill>
                <a:srgbClr val="000000"/>
              </a:solidFill>
              <a:latin typeface="Adobe Caslon Pro"/>
            </a:endParaRPr>
          </a:p>
          <a:p>
            <a:r>
              <a:rPr lang="en-US" sz="1600" dirty="0" smtClean="0">
                <a:solidFill>
                  <a:srgbClr val="000000"/>
                </a:solidFill>
                <a:latin typeface="Adobe Caslon Pro"/>
              </a:rPr>
              <a:t>Plant Health Care Leader - Longwood Gardens Inc.</a:t>
            </a:r>
          </a:p>
          <a:p>
            <a:r>
              <a:rPr lang="en-US" sz="1600" dirty="0" smtClean="0">
                <a:solidFill>
                  <a:srgbClr val="000000"/>
                </a:solidFill>
                <a:latin typeface="Adobe Caslon Pro"/>
              </a:rPr>
              <a:t>Interim Executive Director – American Public Gardens Association</a:t>
            </a:r>
            <a:br>
              <a:rPr lang="en-US" sz="1600" dirty="0" smtClean="0">
                <a:solidFill>
                  <a:srgbClr val="000000"/>
                </a:solidFill>
                <a:latin typeface="Adobe Caslon Pro"/>
              </a:rPr>
            </a:br>
            <a:r>
              <a:rPr lang="en-US" sz="1600" dirty="0" smtClean="0">
                <a:solidFill>
                  <a:srgbClr val="000000"/>
                </a:solidFill>
                <a:latin typeface="Adobe Caslon Pro"/>
              </a:rPr>
              <a:t>csclar@longwoodgardens.org</a:t>
            </a:r>
          </a:p>
          <a:p>
            <a:r>
              <a:rPr lang="en-US" sz="1600" dirty="0" smtClean="0">
                <a:solidFill>
                  <a:srgbClr val="000000"/>
                </a:solidFill>
                <a:latin typeface="Adobe Caslon Pro"/>
              </a:rPr>
              <a:t>csclar@publicgardens.org</a:t>
            </a:r>
          </a:p>
        </p:txBody>
      </p:sp>
      <p:pic>
        <p:nvPicPr>
          <p:cNvPr id="6" name="Picture 5"/>
          <p:cNvPicPr>
            <a:picLocks noChangeAspect="1"/>
          </p:cNvPicPr>
          <p:nvPr/>
        </p:nvPicPr>
        <p:blipFill>
          <a:blip r:embed="rId2" cstate="email">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tretch>
            <a:fillRect/>
          </a:stretch>
        </p:blipFill>
        <p:spPr>
          <a:xfrm>
            <a:off x="1066799" y="5867400"/>
            <a:ext cx="2133601" cy="794652"/>
          </a:xfrm>
          <a:prstGeom prst="rect">
            <a:avLst/>
          </a:prstGeom>
          <a:solidFill>
            <a:schemeClr val="tx1">
              <a:lumMod val="65000"/>
              <a:lumOff val="35000"/>
            </a:schemeClr>
          </a:solidFill>
          <a:ln>
            <a:noFill/>
          </a:ln>
        </p:spPr>
      </p:pic>
    </p:spTree>
    <p:extLst>
      <p:ext uri="{BB962C8B-B14F-4D97-AF65-F5344CB8AC3E}">
        <p14:creationId xmlns:p14="http://schemas.microsoft.com/office/powerpoint/2010/main" val="13446327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dirty="0" smtClean="0"/>
              <a:t>Why…?</a:t>
            </a:r>
            <a:endParaRPr lang="en-US" dirty="0"/>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762000" y="1371600"/>
            <a:ext cx="7543800" cy="3962400"/>
          </a:xfrm>
          <a:prstGeom prst="rect">
            <a:avLst/>
          </a:prstGeom>
        </p:spPr>
      </p:pic>
      <p:sp>
        <p:nvSpPr>
          <p:cNvPr id="2" name="Content Placeholder 1"/>
          <p:cNvSpPr>
            <a:spLocks noGrp="1"/>
          </p:cNvSpPr>
          <p:nvPr>
            <p:ph idx="1"/>
          </p:nvPr>
        </p:nvSpPr>
        <p:spPr>
          <a:xfrm>
            <a:off x="914400" y="5334000"/>
            <a:ext cx="7239000" cy="457200"/>
          </a:xfrm>
        </p:spPr>
        <p:txBody>
          <a:bodyPr/>
          <a:lstStyle/>
          <a:p>
            <a:r>
              <a:rPr lang="en-US" dirty="0" smtClean="0"/>
              <a:t>Only government sector here = EPA</a:t>
            </a:r>
            <a:endParaRPr lang="en-US" dirty="0"/>
          </a:p>
        </p:txBody>
      </p:sp>
    </p:spTree>
    <p:extLst>
      <p:ext uri="{BB962C8B-B14F-4D97-AF65-F5344CB8AC3E}">
        <p14:creationId xmlns:p14="http://schemas.microsoft.com/office/powerpoint/2010/main" val="2601845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96400" cy="457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6" name="Picture 12" descr="http://www.aston-simms.com/DSN/wwwastonsimmscom/Content/Images/USZoneMap.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72839">
            <a:off x="0" y="381000"/>
            <a:ext cx="9296400" cy="7109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sclar\Downloads\All_states_halfzones_title_legend_logos_150dp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0"/>
            <a:ext cx="883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67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506882" name="Text Box 2"/>
          <p:cNvSpPr txBox="1">
            <a:spLocks noChangeArrowheads="1"/>
          </p:cNvSpPr>
          <p:nvPr/>
        </p:nvSpPr>
        <p:spPr bwMode="auto">
          <a:xfrm>
            <a:off x="152400" y="457200"/>
            <a:ext cx="8991600" cy="3354765"/>
          </a:xfrm>
          <a:prstGeom prst="rect">
            <a:avLst/>
          </a:prstGeom>
          <a:noFill/>
          <a:ln w="9525">
            <a:noFill/>
            <a:miter lim="800000"/>
            <a:headEnd/>
            <a:tailEnd/>
          </a:ln>
          <a:effectLst/>
        </p:spPr>
        <p:txBody>
          <a:bodyPr wrap="square">
            <a:spAutoFit/>
          </a:bodyPr>
          <a:lstStyle/>
          <a:p>
            <a:pPr marL="342900" indent="-342900"/>
            <a:r>
              <a:rPr lang="en-US" sz="3200" i="0" dirty="0" smtClean="0">
                <a:solidFill>
                  <a:srgbClr val="FFFF00"/>
                </a:solidFill>
                <a:latin typeface="Arial" charset="0"/>
              </a:rPr>
              <a:t>Climate change and phenology:</a:t>
            </a:r>
            <a:endParaRPr lang="en-US" sz="3200" i="0" dirty="0">
              <a:solidFill>
                <a:srgbClr val="FFFF00"/>
              </a:solidFill>
              <a:latin typeface="Arial" charset="0"/>
            </a:endParaRPr>
          </a:p>
          <a:p>
            <a:pPr marL="342900" indent="-342900"/>
            <a:endParaRPr lang="en-US" sz="3200" i="0" dirty="0" smtClean="0">
              <a:solidFill>
                <a:srgbClr val="FFFF00"/>
              </a:solidFill>
              <a:latin typeface="Arial" charset="0"/>
            </a:endParaRPr>
          </a:p>
          <a:p>
            <a:pPr marL="342900" indent="-342900">
              <a:buFont typeface="Arial" pitchFamily="34" charset="0"/>
              <a:buChar char="•"/>
            </a:pPr>
            <a:r>
              <a:rPr lang="en-US" i="0" dirty="0" smtClean="0">
                <a:solidFill>
                  <a:srgbClr val="FFFFFF"/>
                </a:solidFill>
                <a:latin typeface="Arial" charset="0"/>
              </a:rPr>
              <a:t>Phenological change as evidence of global warming.</a:t>
            </a:r>
          </a:p>
          <a:p>
            <a:pPr marL="342900" indent="-342900">
              <a:buFont typeface="Arial" pitchFamily="34" charset="0"/>
              <a:buChar char="•"/>
            </a:pPr>
            <a:r>
              <a:rPr lang="en-US" i="0" dirty="0" smtClean="0">
                <a:solidFill>
                  <a:srgbClr val="FFFFFF"/>
                </a:solidFill>
                <a:latin typeface="Arial" charset="0"/>
              </a:rPr>
              <a:t>Global warming and the distribution of species.</a:t>
            </a:r>
          </a:p>
          <a:p>
            <a:pPr marL="342900" indent="-342900">
              <a:buFont typeface="Arial" pitchFamily="34" charset="0"/>
              <a:buChar char="•"/>
            </a:pPr>
            <a:r>
              <a:rPr lang="en-US" i="0" dirty="0" smtClean="0">
                <a:solidFill>
                  <a:srgbClr val="FFFFFF"/>
                </a:solidFill>
                <a:latin typeface="Arial" charset="0"/>
              </a:rPr>
              <a:t>Changes in insect life cycles: physiological and evolutionary.</a:t>
            </a:r>
          </a:p>
          <a:p>
            <a:pPr marL="342900" indent="-342900">
              <a:buFont typeface="Arial" pitchFamily="34" charset="0"/>
              <a:buChar char="•"/>
            </a:pPr>
            <a:r>
              <a:rPr lang="en-US" i="0" dirty="0" err="1" smtClean="0">
                <a:solidFill>
                  <a:srgbClr val="FFFFFF"/>
                </a:solidFill>
                <a:latin typeface="Arial" charset="0"/>
              </a:rPr>
              <a:t>Phenological</a:t>
            </a:r>
            <a:r>
              <a:rPr lang="en-US" i="0" dirty="0" smtClean="0">
                <a:solidFill>
                  <a:srgbClr val="FFFFFF"/>
                </a:solidFill>
                <a:latin typeface="Arial" charset="0"/>
              </a:rPr>
              <a:t> asynchrony and decoupling of species interactions.</a:t>
            </a:r>
          </a:p>
          <a:p>
            <a:pPr marL="342900" indent="-342900">
              <a:buFont typeface="Arial" pitchFamily="34" charset="0"/>
              <a:buChar char="•"/>
            </a:pPr>
            <a:r>
              <a:rPr lang="en-US" i="0" dirty="0" smtClean="0">
                <a:solidFill>
                  <a:srgbClr val="FFFFFF"/>
                </a:solidFill>
                <a:latin typeface="Arial" charset="0"/>
              </a:rPr>
              <a:t>Atmospheric CO</a:t>
            </a:r>
            <a:r>
              <a:rPr lang="en-US" i="0" baseline="-25000" dirty="0" smtClean="0">
                <a:solidFill>
                  <a:srgbClr val="FFFFFF"/>
                </a:solidFill>
                <a:latin typeface="Arial" charset="0"/>
              </a:rPr>
              <a:t>2</a:t>
            </a:r>
            <a:r>
              <a:rPr lang="en-US" i="0" dirty="0" smtClean="0">
                <a:solidFill>
                  <a:srgbClr val="FFFFFF"/>
                </a:solidFill>
                <a:latin typeface="Arial" charset="0"/>
              </a:rPr>
              <a:t>, plant quality, and herbivores.</a:t>
            </a:r>
            <a:r>
              <a:rPr lang="en-US" sz="2800" i="0" dirty="0" smtClean="0">
                <a:solidFill>
                  <a:srgbClr val="FFFFFF"/>
                </a:solidFill>
                <a:latin typeface="Arial" charset="0"/>
              </a:rPr>
              <a:t>	</a:t>
            </a:r>
            <a:endParaRPr lang="en-US" i="0" dirty="0">
              <a:solidFill>
                <a:srgbClr val="66FF33"/>
              </a:solidFill>
              <a:latin typeface="Arial" charset="0"/>
            </a:endParaRPr>
          </a:p>
        </p:txBody>
      </p:sp>
      <p:sp>
        <p:nvSpPr>
          <p:cNvPr id="4" name="Text Box 6"/>
          <p:cNvSpPr txBox="1">
            <a:spLocks noChangeArrowheads="1"/>
          </p:cNvSpPr>
          <p:nvPr/>
        </p:nvSpPr>
        <p:spPr bwMode="auto">
          <a:xfrm>
            <a:off x="304800" y="5007114"/>
            <a:ext cx="342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i="0" dirty="0" smtClean="0">
                <a:solidFill>
                  <a:srgbClr val="FFFF00"/>
                </a:solidFill>
                <a:latin typeface="Arial" charset="0"/>
              </a:rPr>
              <a:t>Phenology:  </a:t>
            </a:r>
            <a:r>
              <a:rPr lang="en-US" sz="2000" i="0" dirty="0" smtClean="0">
                <a:solidFill>
                  <a:srgbClr val="FFFFFF"/>
                </a:solidFill>
                <a:latin typeface="Arial" charset="0"/>
              </a:rPr>
              <a:t>The study of recurring biological events.  </a:t>
            </a:r>
          </a:p>
        </p:txBody>
      </p:sp>
      <p:pic>
        <p:nvPicPr>
          <p:cNvPr id="5" name="Picture 3" descr="Trilli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4343400"/>
            <a:ext cx="2667000" cy="2186171"/>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Sandhill crane and chi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0317" y="4367793"/>
            <a:ext cx="1681683" cy="2161777"/>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6400800"/>
            <a:ext cx="3185487" cy="369332"/>
          </a:xfrm>
          <a:prstGeom prst="rect">
            <a:avLst/>
          </a:prstGeom>
          <a:noFill/>
        </p:spPr>
        <p:txBody>
          <a:bodyPr wrap="none" rtlCol="0">
            <a:spAutoFit/>
          </a:bodyPr>
          <a:lstStyle/>
          <a:p>
            <a:r>
              <a:rPr lang="en-US" sz="1800" dirty="0" smtClean="0">
                <a:solidFill>
                  <a:srgbClr val="FFFF00"/>
                </a:solidFill>
              </a:rPr>
              <a:t>Adapted from D. Herms 2012</a:t>
            </a:r>
            <a:endParaRPr lang="en-US" sz="1800" dirty="0">
              <a:solidFill>
                <a:srgbClr val="FFFF00"/>
              </a:solidFill>
            </a:endParaRPr>
          </a:p>
        </p:txBody>
      </p:sp>
    </p:spTree>
    <p:extLst>
      <p:ext uri="{BB962C8B-B14F-4D97-AF65-F5344CB8AC3E}">
        <p14:creationId xmlns:p14="http://schemas.microsoft.com/office/powerpoint/2010/main" val="781283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5800" y="685800"/>
            <a:ext cx="7772400" cy="392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www.usanpn.org/sites/all/themes/npn2/images/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4608433"/>
            <a:ext cx="2228850" cy="9810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4650" y="4608433"/>
            <a:ext cx="6172200" cy="1015663"/>
          </a:xfrm>
          <a:prstGeom prst="rect">
            <a:avLst/>
          </a:prstGeom>
        </p:spPr>
        <p:txBody>
          <a:bodyPr wrap="square">
            <a:spAutoFit/>
          </a:bodyPr>
          <a:lstStyle/>
          <a:p>
            <a:r>
              <a:rPr lang="en-US" sz="1200" dirty="0" smtClean="0">
                <a:solidFill>
                  <a:srgbClr val="000000"/>
                </a:solidFill>
              </a:rPr>
              <a:t>The </a:t>
            </a:r>
            <a:r>
              <a:rPr lang="en-US" sz="1200" dirty="0">
                <a:solidFill>
                  <a:srgbClr val="000000"/>
                </a:solidFill>
              </a:rPr>
              <a:t>USA National Phenology Network (USA-NPN) serves science and society by promoting broad understanding of plant and animal phenology and its </a:t>
            </a:r>
            <a:r>
              <a:rPr lang="en-US" sz="1200" dirty="0" smtClean="0">
                <a:solidFill>
                  <a:srgbClr val="000000"/>
                </a:solidFill>
              </a:rPr>
              <a:t>relationship</a:t>
            </a:r>
            <a:br>
              <a:rPr lang="en-US" sz="1200" dirty="0" smtClean="0">
                <a:solidFill>
                  <a:srgbClr val="000000"/>
                </a:solidFill>
              </a:rPr>
            </a:br>
            <a:r>
              <a:rPr lang="en-US" sz="1200" dirty="0" smtClean="0">
                <a:solidFill>
                  <a:srgbClr val="000000"/>
                </a:solidFill>
              </a:rPr>
              <a:t>with </a:t>
            </a:r>
            <a:r>
              <a:rPr lang="en-US" sz="1200" dirty="0">
                <a:solidFill>
                  <a:srgbClr val="000000"/>
                </a:solidFill>
              </a:rPr>
              <a:t>environmental change.  The Network is a consortium of individuals and organizations that collect, share, and use phenology data, models, and related information.</a:t>
            </a:r>
          </a:p>
        </p:txBody>
      </p:sp>
    </p:spTree>
    <p:extLst>
      <p:ext uri="{BB962C8B-B14F-4D97-AF65-F5344CB8AC3E}">
        <p14:creationId xmlns:p14="http://schemas.microsoft.com/office/powerpoint/2010/main" val="13272422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2038" y="533400"/>
            <a:ext cx="70199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0379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utura Std Book"/>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N Presentation Template">
  <a:themeElements>
    <a:clrScheme name="SPN Presentation">
      <a:dk1>
        <a:sysClr val="windowText" lastClr="000000"/>
      </a:dk1>
      <a:lt1>
        <a:sysClr val="window" lastClr="FFFFFF"/>
      </a:lt1>
      <a:dk2>
        <a:srgbClr val="5D3A1D"/>
      </a:dk2>
      <a:lt2>
        <a:srgbClr val="EEECE1"/>
      </a:lt2>
      <a:accent1>
        <a:srgbClr val="F79646"/>
      </a:accent1>
      <a:accent2>
        <a:srgbClr val="009E47"/>
      </a:accent2>
      <a:accent3>
        <a:srgbClr val="FBD5B5"/>
      </a:accent3>
      <a:accent4>
        <a:srgbClr val="9BBB59"/>
      </a:accent4>
      <a:accent5>
        <a:srgbClr val="D8AB3A"/>
      </a:accent5>
      <a:accent6>
        <a:srgbClr val="336699"/>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11399</TotalTime>
  <Words>3099</Words>
  <Application>Microsoft Macintosh PowerPoint</Application>
  <PresentationFormat>On-screen Show (4:3)</PresentationFormat>
  <Paragraphs>329</Paragraphs>
  <Slides>48</Slides>
  <Notes>10</Notes>
  <HiddenSlides>0</HiddenSlides>
  <MMClips>0</MMClips>
  <ScaleCrop>false</ScaleCrop>
  <HeadingPairs>
    <vt:vector size="4" baseType="variant">
      <vt:variant>
        <vt:lpstr>Theme</vt:lpstr>
      </vt:variant>
      <vt:variant>
        <vt:i4>8</vt:i4>
      </vt:variant>
      <vt:variant>
        <vt:lpstr>Slide Titles</vt:lpstr>
      </vt:variant>
      <vt:variant>
        <vt:i4>48</vt:i4>
      </vt:variant>
    </vt:vector>
  </HeadingPairs>
  <TitlesOfParts>
    <vt:vector size="56" baseType="lpstr">
      <vt:lpstr>Default Design</vt:lpstr>
      <vt:lpstr>SPN Presentation Template</vt:lpstr>
      <vt:lpstr>2_Office Theme</vt:lpstr>
      <vt:lpstr>8_Default Design</vt:lpstr>
      <vt:lpstr>9_Default Design</vt:lpstr>
      <vt:lpstr>23_Default Design</vt:lpstr>
      <vt:lpstr>10_Default Design</vt:lpstr>
      <vt:lpstr>1_Office Theme</vt:lpstr>
      <vt:lpstr>Considerations for Adaptation</vt:lpstr>
      <vt:lpstr>PowerPoint Presentation</vt:lpstr>
      <vt:lpstr>What We Need…</vt:lpstr>
      <vt:lpstr>What We Need…</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Implications of Climate Change for Agricultural Pest Management  OARDC SEEDS Interdisciplinary Project </vt:lpstr>
      <vt:lpstr>PowerPoint Presentation</vt:lpstr>
      <vt:lpstr>PowerPoint Presentation</vt:lpstr>
      <vt:lpstr>A Sustainability Index for Public Gardens</vt:lpstr>
      <vt:lpstr>Focus on the issues that matter most…</vt:lpstr>
      <vt:lpstr>…to provide a platform for governance</vt:lpstr>
      <vt:lpstr>What We Need…</vt:lpstr>
      <vt:lpstr>CLEO Project</vt:lpstr>
      <vt:lpstr>PowerPoint Presentation</vt:lpstr>
      <vt:lpstr>American Climate &amp; Environmental Values Survey ecoAmerica, 2011</vt:lpstr>
      <vt:lpstr>ACEVS Summary Findings (2011)</vt:lpstr>
      <vt:lpstr>1.  Two Types of Morality Emerging</vt:lpstr>
      <vt:lpstr>3.  Not Ready to Abandon the American Dream</vt:lpstr>
      <vt:lpstr>6.  A Call for Common Sense</vt:lpstr>
      <vt:lpstr>What We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Model Predictions</vt:lpstr>
      <vt:lpstr>Landscape Trees</vt:lpstr>
      <vt:lpstr>Management &amp; Conservation Issues</vt:lpstr>
      <vt:lpstr>Modern Tree Migration Even Slower</vt:lpstr>
      <vt:lpstr>Long-Term Modeling</vt:lpstr>
      <vt:lpstr>Long-Term Modeling</vt:lpstr>
      <vt:lpstr>Reforestation – Spring &amp; Fall 2012</vt:lpstr>
      <vt:lpstr>PowerPoint Presentation</vt:lpstr>
      <vt:lpstr>PowerPoint Presentation</vt:lpstr>
    </vt:vector>
  </TitlesOfParts>
  <Company>AABGA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csclar@longwoodgardens.org</dc:creator>
  <cp:lastModifiedBy>Laura Delgado</cp:lastModifiedBy>
  <cp:revision>318</cp:revision>
  <dcterms:created xsi:type="dcterms:W3CDTF">2011-09-12T12:57:25Z</dcterms:created>
  <dcterms:modified xsi:type="dcterms:W3CDTF">2012-04-09T17:04:47Z</dcterms:modified>
</cp:coreProperties>
</file>