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7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0677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1254F831-68CC-4F67-9E8D-B860634310FF}" type="datetimeFigureOut">
              <a:rPr lang="en-US"/>
              <a:pPr>
                <a:defRPr/>
              </a:pPr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A91A913F-862A-4A4A-95EF-D358A502E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neric-intro-sli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A4A330-56CC-498E-A645-E4912EEF46AE}" type="slidenum">
              <a:rPr lang="en-US" sz="1200">
                <a:solidFill>
                  <a:srgbClr val="FFFFFF"/>
                </a:solidFill>
                <a:latin typeface="Calibri" pitchFamily="34" charset="0"/>
                <a:ea typeface="ＭＳ Ｐゴシック" pitchFamily="58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 pitchFamily="34" charset="0"/>
              <a:ea typeface="ＭＳ Ｐゴシック" pitchFamily="58" charset="-128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66750" y="6019800"/>
            <a:ext cx="1539875" cy="741363"/>
            <a:chOff x="666750" y="6324600"/>
            <a:chExt cx="906463" cy="436563"/>
          </a:xfrm>
        </p:grpSpPr>
        <p:pic>
          <p:nvPicPr>
            <p:cNvPr id="7" name="Picture 6" descr="new doc logo for ppt.gif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750" y="6324600"/>
              <a:ext cx="438280" cy="4365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NOAA-logo-for-PPT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03" y="6338623"/>
              <a:ext cx="409310" cy="4094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621302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06770" y="3581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deral-building-intr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E0BB46-2AD4-44CF-8C09-90CF39BDDB97}" type="slidenum">
              <a:rPr lang="en-US" sz="1200">
                <a:solidFill>
                  <a:srgbClr val="FFFFFF"/>
                </a:solidFill>
                <a:latin typeface="Calibri" pitchFamily="34" charset="0"/>
                <a:ea typeface="ＭＳ Ｐゴシック" pitchFamily="58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 pitchFamily="34" charset="0"/>
              <a:ea typeface="ＭＳ Ｐゴシック" pitchFamily="58" charset="-128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66750" y="6019800"/>
            <a:ext cx="1539875" cy="741363"/>
            <a:chOff x="666750" y="6324600"/>
            <a:chExt cx="906463" cy="436563"/>
          </a:xfrm>
        </p:grpSpPr>
        <p:pic>
          <p:nvPicPr>
            <p:cNvPr id="7" name="Picture 6" descr="new doc logo for ppt.gif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750" y="6324600"/>
              <a:ext cx="438280" cy="4365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NOAA-logo-for-PPT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03" y="6338623"/>
              <a:ext cx="409310" cy="4094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621302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06770" y="3581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 2" pitchFamily="18" charset="2"/>
              <a:buChar char=""/>
              <a:defRPr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881C7E59-6054-4947-A51E-CCC401A02194}" type="datetimeFigureOut">
              <a:rPr lang="en-US"/>
              <a:pPr>
                <a:defRPr/>
              </a:pPr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F917C069-DF14-4EA9-A98C-4D31C3E0C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ght-inside-sl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06299F-0829-4538-94D2-12B1E710BC68}" type="slidenum">
              <a:rPr lang="en-US" sz="1200">
                <a:solidFill>
                  <a:srgbClr val="FFFFFF"/>
                </a:solidFill>
                <a:latin typeface="Calibri" pitchFamily="34" charset="0"/>
                <a:ea typeface="ＭＳ Ｐゴシック" pitchFamily="58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 pitchFamily="34" charset="0"/>
              <a:ea typeface="ＭＳ Ｐゴシック" pitchFamily="58" charset="-128"/>
            </a:endParaRPr>
          </a:p>
        </p:txBody>
      </p:sp>
      <p:pic>
        <p:nvPicPr>
          <p:cNvPr id="6" name="Picture 5" descr="new doc logo for ppt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8" y="6405563"/>
            <a:ext cx="438150" cy="43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NOAA-logo-for-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" y="6419850"/>
            <a:ext cx="409575" cy="40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762000" y="6635750"/>
            <a:ext cx="9213850" cy="22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658FC7"/>
                </a:solidFill>
                <a:latin typeface="Calibri" pitchFamily="34" charset="0"/>
              </a:rPr>
              <a:t>Practical Solutions for a Warming World: </a:t>
            </a:r>
            <a:r>
              <a:rPr lang="en-US" sz="1000" dirty="0">
                <a:solidFill>
                  <a:srgbClr val="658FC7"/>
                </a:solidFill>
                <a:latin typeface="Calibri" pitchFamily="34" charset="0"/>
              </a:rPr>
              <a:t>AMS Conference on Climate Adaptation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9225" y="6630988"/>
            <a:ext cx="1628775" cy="220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58FC7"/>
                </a:solidFill>
                <a:latin typeface="Calibri" pitchFamily="34" charset="0"/>
              </a:rPr>
              <a:t>18–20 July 2011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06875" y="6729413"/>
            <a:ext cx="1682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50000"/>
                </a:schemeClr>
              </a:buClr>
              <a:buFont typeface="Wingdings 2" pitchFamily="18" charset="2"/>
              <a:buChar char=""/>
              <a:defRPr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2152B474-F3D5-4217-A303-CFAA9C782975}" type="datetimeFigureOut">
              <a:rPr lang="en-US"/>
              <a:pPr>
                <a:defRPr/>
              </a:pPr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0C7E2E1B-1C8F-4B58-BC82-BA39679C6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F865739A-A782-46B1-A0A9-F201F505B536}" type="datetimeFigureOut">
              <a:rPr lang="en-US"/>
              <a:pPr>
                <a:defRPr/>
              </a:pPr>
              <a:t>4/30/12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BE0F199A-2183-4E3E-BA8D-D8CF439F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054042-C5F9-4852-BD3A-8F30B59C475E}" type="slidenum">
              <a:rPr lang="en-US" sz="1200" baseline="0">
                <a:solidFill>
                  <a:srgbClr val="FFFFFF"/>
                </a:solidFill>
                <a:latin typeface="Calibri" pitchFamily="34" charset="0"/>
                <a:ea typeface="ＭＳ Ｐゴシック" pitchFamily="58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aseline="0" dirty="0">
              <a:solidFill>
                <a:srgbClr val="FFFFFF"/>
              </a:solidFill>
              <a:latin typeface="Calibri" pitchFamily="34" charset="0"/>
              <a:ea typeface="ＭＳ Ｐゴシック" pitchFamily="58" charset="-128"/>
            </a:endParaRPr>
          </a:p>
        </p:txBody>
      </p:sp>
      <p:pic>
        <p:nvPicPr>
          <p:cNvPr id="9" name="Picture 8" descr="new doc logo for ppt.gif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8" y="6405563"/>
            <a:ext cx="438150" cy="43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NOAA-logo-for-PPT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" y="6419850"/>
            <a:ext cx="409575" cy="40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527050" y="6595927"/>
            <a:ext cx="9213850" cy="2291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Executive</a:t>
            </a:r>
            <a:r>
              <a:rPr lang="en-US" sz="1200" baseline="0" dirty="0" smtClean="0">
                <a:solidFill>
                  <a:schemeClr val="tx1"/>
                </a:solidFill>
                <a:latin typeface="Calibri" pitchFamily="34" charset="0"/>
              </a:rPr>
              <a:t> Roundtable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3998" y="6603312"/>
            <a:ext cx="1628775" cy="2291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libri" pitchFamily="34" charset="0"/>
              </a:rPr>
              <a:t>April 25-26, 2012</a:t>
            </a:r>
            <a:endParaRPr lang="en-US" sz="1200" baseline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206875" y="6729413"/>
            <a:ext cx="168275" cy="0"/>
          </a:xfrm>
          <a:prstGeom prst="line">
            <a:avLst/>
          </a:prstGeom>
          <a:ln>
            <a:solidFill>
              <a:srgbClr val="2074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86" r:id="rId9"/>
    <p:sldLayoutId id="2147483687" r:id="rId10"/>
    <p:sldLayoutId id="2147483698" r:id="rId11"/>
    <p:sldLayoutId id="2147483688" r:id="rId12"/>
    <p:sldLayoutId id="2147483699" r:id="rId13"/>
    <p:sldLayoutId id="2147483689" r:id="rId14"/>
    <p:sldLayoutId id="2147483690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FC000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FC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FC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FC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FC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ED46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ED46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ED46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ED46C"/>
          </a:solidFill>
          <a:latin typeface="Calibri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80000"/>
        <a:buFont typeface="Wingdings 2" pitchFamily="18" charset="2"/>
        <a:buChar char=""/>
        <a:defRPr sz="2800" kern="1200">
          <a:solidFill>
            <a:srgbClr val="C5F3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rgbClr val="FFF1C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ncdc.noaa.gov/oa/userengagement/userengageme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Sectoral Engagement Activities at </a:t>
            </a:r>
            <a:r>
              <a:rPr lang="en-US" dirty="0" err="1" smtClean="0"/>
              <a:t>Noaa’s</a:t>
            </a:r>
            <a:r>
              <a:rPr lang="en-US" dirty="0" smtClean="0"/>
              <a:t> National Climatic Data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525" y="40386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Tamara G. Houston</a:t>
            </a:r>
          </a:p>
          <a:p>
            <a:pPr>
              <a:defRPr/>
            </a:pPr>
            <a:r>
              <a:rPr lang="en-US" dirty="0" smtClean="0"/>
              <a:t>NOAA’s National Climatic Data Center</a:t>
            </a:r>
          </a:p>
          <a:p>
            <a:pPr>
              <a:defRPr/>
            </a:pPr>
            <a:r>
              <a:rPr lang="en-US" dirty="0" smtClean="0"/>
              <a:t>Asheville, NC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Sectoral Engagement?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NCDC recently developed a sectoral program in order to ensure that the climate information needs of climate sensitive socioeconomic sectors are understood, addressed, and </a:t>
            </a:r>
            <a:r>
              <a:rPr lang="en-US" dirty="0" smtClean="0">
                <a:solidFill>
                  <a:schemeClr val="tx1"/>
                </a:solidFill>
              </a:rPr>
              <a:t>provided.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The main goal of these renewed efforts is to not only respond to user needs but to anticipate user needs.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Sectoral engagement activities are a center-wide endeavor to better serve the user community.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Sectoral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Agriculture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Civil Infrastructure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Coastal Hazards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Energy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Health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Insurance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Litigation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Marine and Coastal Ecosystems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National Security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Tourism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Transportation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Water Resources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Sectoral Fact Sheets</a:t>
            </a:r>
            <a:endParaRPr lang="en-US" dirty="0"/>
          </a:p>
        </p:txBody>
      </p:sp>
      <p:grpSp>
        <p:nvGrpSpPr>
          <p:cNvPr id="14339" name="Group 11"/>
          <p:cNvGrpSpPr>
            <a:grpSpLocks/>
          </p:cNvGrpSpPr>
          <p:nvPr/>
        </p:nvGrpSpPr>
        <p:grpSpPr bwMode="auto">
          <a:xfrm>
            <a:off x="381000" y="1371600"/>
            <a:ext cx="8382000" cy="5181600"/>
            <a:chOff x="-115048" y="819728"/>
            <a:chExt cx="9450296" cy="5809672"/>
          </a:xfrm>
        </p:grpSpPr>
        <p:pic>
          <p:nvPicPr>
            <p:cNvPr id="14340" name="Picture 11" descr="transportation exampl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511" y="819728"/>
              <a:ext cx="4122737" cy="531812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4341" name="Picture 6" descr="ag example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048" y="819728"/>
              <a:ext cx="4114801" cy="532606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4342" name="Picture 7" descr="energy example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58" y="1674092"/>
              <a:ext cx="3630081" cy="469900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4343" name="Picture 9" descr="litigation example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1674092"/>
              <a:ext cx="3643833" cy="471439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4344" name="Picture 8" descr="insurance exampl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175" y="2590800"/>
              <a:ext cx="3121025" cy="403860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Conferences &amp;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During FY11, NCDC sponsored or co-sponsored 6 user workshops and attended and/or participated in over 60 sectoral workshops and conferences.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Involvement included organizing workshops, giving presentations, serving as a session chair or moderator, serving on sectoral committees, and … listening.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Strengthened sectoral collaboration within NOAA </a:t>
            </a:r>
            <a:r>
              <a:rPr lang="en-US" sz="3200" dirty="0" smtClean="0">
                <a:solidFill>
                  <a:schemeClr val="tx1"/>
                </a:solidFill>
              </a:rPr>
              <a:t>agencies. 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Increased collaboration with climate </a:t>
            </a:r>
            <a:r>
              <a:rPr lang="en-US" sz="3200" dirty="0" smtClean="0">
                <a:solidFill>
                  <a:schemeClr val="tx1"/>
                </a:solidFill>
              </a:rPr>
              <a:t>partners. </a:t>
            </a:r>
            <a:r>
              <a:rPr lang="en-US" sz="3200" dirty="0">
                <a:solidFill>
                  <a:schemeClr val="tx1"/>
                </a:solidFill>
              </a:rPr>
              <a:t>(SCs, RCCs, RCSDs, RISAs, Sea Grants, etc</a:t>
            </a:r>
            <a:r>
              <a:rPr lang="en-US" sz="3200" dirty="0" smtClean="0">
                <a:solidFill>
                  <a:schemeClr val="tx1"/>
                </a:solidFill>
              </a:rPr>
              <a:t>.)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MOU with DOE, Western Governors Association, and </a:t>
            </a:r>
            <a:r>
              <a:rPr lang="en-US" sz="3200" dirty="0" smtClean="0">
                <a:solidFill>
                  <a:schemeClr val="tx1"/>
                </a:solidFill>
              </a:rPr>
              <a:t>CDC.  LOI </a:t>
            </a:r>
            <a:r>
              <a:rPr lang="en-US" sz="3200" dirty="0">
                <a:solidFill>
                  <a:schemeClr val="tx1"/>
                </a:solidFill>
              </a:rPr>
              <a:t>with </a:t>
            </a:r>
            <a:r>
              <a:rPr lang="en-US" sz="3200" dirty="0" smtClean="0">
                <a:solidFill>
                  <a:schemeClr val="tx1"/>
                </a:solidFill>
              </a:rPr>
              <a:t>APGA.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Increased access to sectoral </a:t>
            </a:r>
            <a:r>
              <a:rPr lang="en-US" sz="3200" dirty="0" smtClean="0">
                <a:solidFill>
                  <a:schemeClr val="tx1"/>
                </a:solidFill>
              </a:rPr>
              <a:t>datasets.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0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Partnerships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National Assessments</a:t>
            </a:r>
          </a:p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Climate.Gov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525" y="1600200"/>
            <a:ext cx="2695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441700"/>
            <a:ext cx="441166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Agriculture</a:t>
            </a:r>
          </a:p>
          <a:p>
            <a:pPr lvl="1">
              <a:defRPr/>
            </a:pPr>
            <a:r>
              <a:rPr lang="en-US" dirty="0" smtClean="0"/>
              <a:t>USDA Risk Management Agency</a:t>
            </a:r>
          </a:p>
          <a:p>
            <a:pPr lvl="1">
              <a:defRPr/>
            </a:pPr>
            <a:r>
              <a:rPr lang="en-US" dirty="0" smtClean="0"/>
              <a:t>APGA</a:t>
            </a:r>
          </a:p>
          <a:p>
            <a:pPr>
              <a:defRPr/>
            </a:pPr>
            <a:r>
              <a:rPr lang="en-US" sz="2800" dirty="0" smtClean="0"/>
              <a:t>Civil Infrastructure</a:t>
            </a:r>
          </a:p>
          <a:p>
            <a:pPr lvl="1">
              <a:defRPr/>
            </a:pPr>
            <a:r>
              <a:rPr lang="en-US" dirty="0" smtClean="0"/>
              <a:t>ASHRAE</a:t>
            </a:r>
          </a:p>
          <a:p>
            <a:pPr>
              <a:defRPr/>
            </a:pPr>
            <a:r>
              <a:rPr lang="en-US" sz="2800" dirty="0" smtClean="0"/>
              <a:t>Energy</a:t>
            </a:r>
          </a:p>
          <a:p>
            <a:pPr lvl="1">
              <a:defRPr/>
            </a:pPr>
            <a:r>
              <a:rPr lang="en-US" dirty="0" smtClean="0"/>
              <a:t>1981-2010 Climate </a:t>
            </a:r>
            <a:r>
              <a:rPr lang="en-US" dirty="0" err="1" smtClean="0"/>
              <a:t>Normals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Health</a:t>
            </a:r>
          </a:p>
          <a:p>
            <a:pPr lvl="1">
              <a:defRPr/>
            </a:pPr>
            <a:r>
              <a:rPr lang="en-US" dirty="0" smtClean="0"/>
              <a:t>NOAA/CDC Collaboration</a:t>
            </a:r>
          </a:p>
          <a:p>
            <a:pPr>
              <a:defRPr/>
            </a:pPr>
            <a:r>
              <a:rPr lang="en-US" sz="2800" dirty="0" smtClean="0"/>
              <a:t>Marine and Coastal Ecosystems</a:t>
            </a:r>
          </a:p>
          <a:p>
            <a:pPr lvl="1">
              <a:defRPr/>
            </a:pPr>
            <a:r>
              <a:rPr lang="en-US" dirty="0" smtClean="0"/>
              <a:t>Interagency Collaboration</a:t>
            </a:r>
          </a:p>
          <a:p>
            <a:pPr>
              <a:defRPr/>
            </a:pPr>
            <a:r>
              <a:rPr lang="en-US" sz="2800" dirty="0" smtClean="0"/>
              <a:t>Water Resources</a:t>
            </a:r>
          </a:p>
          <a:p>
            <a:pPr lvl="1">
              <a:defRPr/>
            </a:pPr>
            <a:r>
              <a:rPr lang="en-US" dirty="0" smtClean="0"/>
              <a:t>Drought Monitor</a:t>
            </a:r>
          </a:p>
          <a:p>
            <a:pPr lvl="1">
              <a:defRPr/>
            </a:pPr>
            <a:r>
              <a:rPr lang="en-US" dirty="0" smtClean="0"/>
              <a:t>FEMA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NCDC’s User Engagement Website: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  <a:r>
              <a:rPr lang="en-US" sz="2600" dirty="0" smtClean="0">
                <a:hlinkClick r:id="rId2"/>
              </a:rPr>
              <a:t>http://www.ncdc.noaa.gov/oa/userengagement/</a:t>
            </a:r>
          </a:p>
          <a:p>
            <a:pPr lvl="1">
              <a:buFont typeface="Wingdings 2" pitchFamily="18" charset="2"/>
              <a:buNone/>
              <a:defRPr/>
            </a:pPr>
            <a:r>
              <a:rPr lang="en-US" sz="2600" dirty="0" smtClean="0">
                <a:hlinkClick r:id="rId2"/>
              </a:rPr>
              <a:t>userengagement.html</a:t>
            </a:r>
            <a:endParaRPr lang="en-US" sz="26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Contact me at: Tamara.Houston@noaa.gov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template-dark</Template>
  <TotalTime>329</TotalTime>
  <Words>267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Sectoral Engagement Activities at Noaa’s National Climatic Data Center</vt:lpstr>
      <vt:lpstr>What is Sectoral Engagement?</vt:lpstr>
      <vt:lpstr>Sectoral Teams</vt:lpstr>
      <vt:lpstr>Sectoral Fact Sheets</vt:lpstr>
      <vt:lpstr>Conferences &amp; Workshops</vt:lpstr>
      <vt:lpstr>Major Milestones</vt:lpstr>
      <vt:lpstr>Success Stories</vt:lpstr>
      <vt:lpstr>Success Stories</vt:lpstr>
      <vt:lpstr>For More Information</vt:lpstr>
    </vt:vector>
  </TitlesOfParts>
  <Company>NCDC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Sectoral Engagement Activities at Noaa’s National Climatic Data Center</dc:title>
  <dc:creator>tamara.houston</dc:creator>
  <cp:lastModifiedBy>Laura Delgado</cp:lastModifiedBy>
  <cp:revision>25</cp:revision>
  <dcterms:created xsi:type="dcterms:W3CDTF">2011-07-07T17:23:06Z</dcterms:created>
  <dcterms:modified xsi:type="dcterms:W3CDTF">2012-04-30T17:28:45Z</dcterms:modified>
</cp:coreProperties>
</file>